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299" r:id="rId2"/>
    <p:sldId id="302" r:id="rId3"/>
    <p:sldId id="303" r:id="rId4"/>
    <p:sldId id="301" r:id="rId5"/>
    <p:sldId id="304" r:id="rId6"/>
    <p:sldId id="289" r:id="rId7"/>
    <p:sldId id="305" r:id="rId8"/>
    <p:sldId id="306" r:id="rId9"/>
    <p:sldId id="307" r:id="rId10"/>
    <p:sldId id="308" r:id="rId11"/>
    <p:sldId id="283" r:id="rId12"/>
    <p:sldId id="292" r:id="rId13"/>
    <p:sldId id="309" r:id="rId14"/>
    <p:sldId id="314" r:id="rId15"/>
    <p:sldId id="316" r:id="rId16"/>
    <p:sldId id="312" r:id="rId17"/>
    <p:sldId id="313" r:id="rId18"/>
    <p:sldId id="315" r:id="rId19"/>
    <p:sldId id="317" r:id="rId20"/>
    <p:sldId id="322" r:id="rId21"/>
    <p:sldId id="324" r:id="rId22"/>
    <p:sldId id="311" r:id="rId23"/>
    <p:sldId id="321" r:id="rId24"/>
    <p:sldId id="318" r:id="rId25"/>
    <p:sldId id="327" r:id="rId26"/>
    <p:sldId id="326" r:id="rId27"/>
    <p:sldId id="325"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196" autoAdjust="0"/>
  </p:normalViewPr>
  <p:slideViewPr>
    <p:cSldViewPr snapToGrid="0">
      <p:cViewPr varScale="1">
        <p:scale>
          <a:sx n="104" d="100"/>
          <a:sy n="104" d="100"/>
        </p:scale>
        <p:origin x="1014"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89629970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9c52d9ab9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9c52d9ab9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862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9ad724843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9ad724843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457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9ad6f903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9ad6f903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32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9ad6f903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9ad6f903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1799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mj-lt"/>
              <a:buAutoNum type="arabicPeriod"/>
            </a:pPr>
            <a:r>
              <a:rPr lang="en-SG" dirty="0" smtClean="0"/>
              <a:t>Golden calf</a:t>
            </a:r>
          </a:p>
          <a:p>
            <a:pPr>
              <a:buFont typeface="+mj-lt"/>
              <a:buAutoNum type="arabicPeriod"/>
            </a:pPr>
            <a:r>
              <a:rPr lang="en-SG" dirty="0" smtClean="0"/>
              <a:t>1 and 2.</a:t>
            </a:r>
            <a:r>
              <a:rPr lang="en-SG" baseline="0" dirty="0" smtClean="0"/>
              <a:t> You shall have no other gods before me. You shall not make any image and worship it.</a:t>
            </a:r>
          </a:p>
          <a:p>
            <a:pPr>
              <a:buFont typeface="+mj-lt"/>
              <a:buAutoNum type="arabicPeriod"/>
            </a:pPr>
            <a:r>
              <a:rPr lang="en-SG" baseline="0" dirty="0" smtClean="0"/>
              <a:t>Wipe out Israel and restart again with Moses.</a:t>
            </a:r>
          </a:p>
          <a:p>
            <a:pPr>
              <a:buFont typeface="+mj-lt"/>
              <a:buAutoNum type="arabicPeriod"/>
            </a:pPr>
            <a:r>
              <a:rPr lang="en-SG" baseline="0" dirty="0" smtClean="0"/>
              <a:t>Moses pleaded with God and offered himself in exchange for Israel</a:t>
            </a:r>
          </a:p>
          <a:p>
            <a:pPr>
              <a:buFont typeface="+mj-lt"/>
              <a:buAutoNum type="arabicPeriod"/>
            </a:pPr>
            <a:r>
              <a:rPr lang="en-SG" baseline="0" dirty="0" smtClean="0"/>
              <a:t>God might destroy Israel because they were so sinful.</a:t>
            </a:r>
          </a:p>
          <a:p>
            <a:pPr>
              <a:buFont typeface="+mj-lt"/>
              <a:buAutoNum type="arabicPeriod"/>
            </a:pPr>
            <a:r>
              <a:rPr lang="en-SG" baseline="0" dirty="0" smtClean="0"/>
              <a:t>Empty, nothing special, not worth it.</a:t>
            </a:r>
          </a:p>
          <a:p>
            <a:pPr>
              <a:buFont typeface="+mj-lt"/>
              <a:buAutoNum type="arabicPeriod"/>
            </a:pPr>
            <a:r>
              <a:rPr lang="en-SG" baseline="0" dirty="0" smtClean="0"/>
              <a:t>Moses pleaded with God based on Moses’ favour with God</a:t>
            </a:r>
          </a:p>
          <a:p>
            <a:pPr>
              <a:buFont typeface="+mj-lt"/>
              <a:buAutoNum type="arabicPeriod"/>
            </a:pPr>
            <a:endParaRPr lang="en-SG" baseline="0" dirty="0" smtClean="0"/>
          </a:p>
          <a:p>
            <a:pPr>
              <a:buFont typeface="+mj-lt"/>
              <a:buAutoNum type="arabicPeriod"/>
            </a:pPr>
            <a:endParaRPr lang="en-SG" baseline="0" dirty="0" smtClean="0"/>
          </a:p>
          <a:p>
            <a:pPr>
              <a:buFont typeface="+mj-lt"/>
              <a:buAutoNum type="arabicPeriod"/>
            </a:pPr>
            <a:endParaRPr lang="en-SG" dirty="0"/>
          </a:p>
        </p:txBody>
      </p:sp>
    </p:spTree>
    <p:extLst>
      <p:ext uri="{BB962C8B-B14F-4D97-AF65-F5344CB8AC3E}">
        <p14:creationId xmlns:p14="http://schemas.microsoft.com/office/powerpoint/2010/main" val="2776911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9ad6f903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9ad6f903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66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9ad6f903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9ad6f903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278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9c52d9ab9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9c52d9ab9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653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9ad6f903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9ad6f903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082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9ad724843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9ad724843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3495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9ad724843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9ad724843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033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9ad724843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9ad724843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568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9ad724843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9ad724843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843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344250" y="1403850"/>
            <a:ext cx="8455500" cy="2146800"/>
          </a:xfrm>
          <a:prstGeom prst="rect">
            <a:avLst/>
          </a:prstGeom>
          <a:solidFill>
            <a:srgbClr val="FFFFFF"/>
          </a:solidFill>
        </p:spPr>
        <p:txBody>
          <a:bodyPr spcFirstLastPara="1" wrap="square" lIns="91425" tIns="91425" rIns="91425" bIns="91425" anchor="ctr" anchorCtr="0">
            <a:noAutofit/>
          </a:bodyPr>
          <a:lstStyle>
            <a:lvl1pPr lvl="0" algn="ctr">
              <a:spcBef>
                <a:spcPts val="0"/>
              </a:spcBef>
              <a:spcAft>
                <a:spcPts val="0"/>
              </a:spcAft>
              <a:buSzPts val="4800"/>
              <a:buFont typeface="Playfair Display"/>
              <a:buNone/>
              <a:defRPr sz="4800" b="1">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sz="4800" b="1">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sz="4800" b="1">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sz="4800" b="1">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sz="4800" b="1">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sz="4800" b="1">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sz="4800" b="1">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sz="4800" b="1">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sz="4800" b="1">
                <a:latin typeface="Playfair Display"/>
                <a:ea typeface="Playfair Display"/>
                <a:cs typeface="Playfair Display"/>
                <a:sym typeface="Playfair Display"/>
              </a:defRPr>
            </a:lvl9pPr>
          </a:lstStyle>
          <a:p>
            <a:endParaRPr/>
          </a:p>
        </p:txBody>
      </p:sp>
      <p:sp>
        <p:nvSpPr>
          <p:cNvPr id="18" name="Google Shape;18;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highlight>
                  <a:schemeClr val="dk1"/>
                </a:highlight>
              </a:defRPr>
            </a:lvl1pPr>
          </a:lstStyle>
          <a:p>
            <a:endParaRPr/>
          </a:p>
        </p:txBody>
      </p:sp>
      <p:sp>
        <p:nvSpPr>
          <p:cNvPr id="47" name="Google Shape;47;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999925"/>
            <a:ext cx="8520600" cy="21462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highlight>
                  <a:schemeClr val="dk1"/>
                </a:highlight>
              </a:defRPr>
            </a:lvl1pPr>
            <a:lvl2pPr marL="914400" lvl="1" indent="-317500" algn="ctr">
              <a:spcBef>
                <a:spcPts val="1600"/>
              </a:spcBef>
              <a:spcAft>
                <a:spcPts val="0"/>
              </a:spcAft>
              <a:buSzPts val="1400"/>
              <a:buChar char="○"/>
              <a:defRPr>
                <a:highlight>
                  <a:schemeClr val="dk1"/>
                </a:highlight>
              </a:defRPr>
            </a:lvl2pPr>
            <a:lvl3pPr marL="1371600" lvl="2" indent="-317500" algn="ctr">
              <a:spcBef>
                <a:spcPts val="1600"/>
              </a:spcBef>
              <a:spcAft>
                <a:spcPts val="0"/>
              </a:spcAft>
              <a:buSzPts val="1400"/>
              <a:buChar char="■"/>
              <a:defRPr>
                <a:highlight>
                  <a:schemeClr val="dk1"/>
                </a:highlight>
              </a:defRPr>
            </a:lvl3pPr>
            <a:lvl4pPr marL="1828800" lvl="3" indent="-317500" algn="ctr">
              <a:spcBef>
                <a:spcPts val="1600"/>
              </a:spcBef>
              <a:spcAft>
                <a:spcPts val="0"/>
              </a:spcAft>
              <a:buSzPts val="1400"/>
              <a:buChar char="●"/>
              <a:defRPr>
                <a:highlight>
                  <a:schemeClr val="dk1"/>
                </a:highlight>
              </a:defRPr>
            </a:lvl4pPr>
            <a:lvl5pPr marL="2286000" lvl="4" indent="-317500" algn="ctr">
              <a:spcBef>
                <a:spcPts val="1600"/>
              </a:spcBef>
              <a:spcAft>
                <a:spcPts val="0"/>
              </a:spcAft>
              <a:buSzPts val="1400"/>
              <a:buChar char="○"/>
              <a:defRPr>
                <a:highlight>
                  <a:schemeClr val="dk1"/>
                </a:highlight>
              </a:defRPr>
            </a:lvl5pPr>
            <a:lvl6pPr marL="2743200" lvl="5" indent="-317500" algn="ctr">
              <a:spcBef>
                <a:spcPts val="1600"/>
              </a:spcBef>
              <a:spcAft>
                <a:spcPts val="0"/>
              </a:spcAft>
              <a:buSzPts val="1400"/>
              <a:buChar char="■"/>
              <a:defRPr>
                <a:highlight>
                  <a:schemeClr val="dk1"/>
                </a:highlight>
              </a:defRPr>
            </a:lvl6pPr>
            <a:lvl7pPr marL="3200400" lvl="6" indent="-317500" algn="ctr">
              <a:spcBef>
                <a:spcPts val="1600"/>
              </a:spcBef>
              <a:spcAft>
                <a:spcPts val="0"/>
              </a:spcAft>
              <a:buSzPts val="1400"/>
              <a:buChar char="●"/>
              <a:defRPr>
                <a:highlight>
                  <a:schemeClr val="dk1"/>
                </a:highlight>
              </a:defRPr>
            </a:lvl7pPr>
            <a:lvl8pPr marL="3657600" lvl="7" indent="-317500" algn="ctr">
              <a:spcBef>
                <a:spcPts val="1600"/>
              </a:spcBef>
              <a:spcAft>
                <a:spcPts val="0"/>
              </a:spcAft>
              <a:buSzPts val="1400"/>
              <a:buChar char="○"/>
              <a:defRPr>
                <a:highlight>
                  <a:schemeClr val="dk1"/>
                </a:highlight>
              </a:defRPr>
            </a:lvl8pPr>
            <a:lvl9pPr marL="4114800" lvl="8" indent="-317500" algn="ctr">
              <a:spcBef>
                <a:spcPts val="1600"/>
              </a:spcBef>
              <a:spcAft>
                <a:spcPts val="1600"/>
              </a:spcAft>
              <a:buSzPts val="1400"/>
              <a:buChar char="■"/>
              <a:defRPr>
                <a:highlight>
                  <a:schemeClr val="dk1"/>
                </a:highlight>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op">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234075"/>
            <a:ext cx="8520600" cy="33348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marL="914400" lvl="1"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marL="1371600" lvl="2"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marL="1828800" lvl="3"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marL="2286000" lvl="4"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marL="2743200" lvl="5"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marL="3200400" lvl="6"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marL="3657600" lvl="7"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marL="4114800" lvl="8" indent="-3175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6" r:id="rId5"/>
    <p:sldLayoutId id="214748365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tiff"/><Relationship Id="rId5" Type="http://schemas.microsoft.com/office/2007/relationships/hdphoto" Target="../media/hdphoto1.wdp"/><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biblehub.com/exodus/33-2.htm" TargetMode="External"/><Relationship Id="rId2" Type="http://schemas.openxmlformats.org/officeDocument/2006/relationships/hyperlink" Target="http://biblehub.com/exodus/33-1.htm" TargetMode="External"/><Relationship Id="rId1" Type="http://schemas.openxmlformats.org/officeDocument/2006/relationships/slideLayout" Target="../slideLayouts/slideLayout2.xml"/><Relationship Id="rId4" Type="http://schemas.openxmlformats.org/officeDocument/2006/relationships/hyperlink" Target="http://biblehub.com/exodus/33-3.ht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biblehub.com/exodus/33-16.htm" TargetMode="External"/><Relationship Id="rId2" Type="http://schemas.openxmlformats.org/officeDocument/2006/relationships/hyperlink" Target="http://biblehub.com/exodus/33-15.htm" TargetMode="External"/><Relationship Id="rId1" Type="http://schemas.openxmlformats.org/officeDocument/2006/relationships/slideLayout" Target="../slideLayouts/slideLayout2.xml"/><Relationship Id="rId4" Type="http://schemas.openxmlformats.org/officeDocument/2006/relationships/hyperlink" Target="http://biblehub.com/exodus/33-17.htm"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biblehub.com/exodus/34-2.htm" TargetMode="External"/><Relationship Id="rId2" Type="http://schemas.openxmlformats.org/officeDocument/2006/relationships/hyperlink" Target="http://biblehub.com/exodus/34-1.htm" TargetMode="External"/><Relationship Id="rId1" Type="http://schemas.openxmlformats.org/officeDocument/2006/relationships/slideLayout" Target="../slideLayouts/slideLayout2.xml"/><Relationship Id="rId4" Type="http://schemas.openxmlformats.org/officeDocument/2006/relationships/hyperlink" Target="http://biblehub.com/exodus/34-3.ht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7"/>
          <p:cNvSpPr txBox="1">
            <a:spLocks noGrp="1"/>
          </p:cNvSpPr>
          <p:nvPr>
            <p:ph type="title"/>
          </p:nvPr>
        </p:nvSpPr>
        <p:spPr>
          <a:xfrm>
            <a:off x="344250" y="1403850"/>
            <a:ext cx="8455500" cy="214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smtClean="0"/>
              <a:t>HeART</a:t>
            </a:r>
            <a:r>
              <a:rPr lang="en-US" dirty="0" smtClean="0"/>
              <a:t> of WORSHIP</a:t>
            </a:r>
            <a:endParaRPr dirty="0"/>
          </a:p>
        </p:txBody>
      </p:sp>
    </p:spTree>
    <p:extLst>
      <p:ext uri="{BB962C8B-B14F-4D97-AF65-F5344CB8AC3E}">
        <p14:creationId xmlns:p14="http://schemas.microsoft.com/office/powerpoint/2010/main" val="4882270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0"/>
            <a:ext cx="7443078" cy="5143500"/>
          </a:xfrm>
          <a:prstGeom prst="rect">
            <a:avLst/>
          </a:prstGeom>
        </p:spPr>
      </p:pic>
      <p:sp>
        <p:nvSpPr>
          <p:cNvPr id="4" name="Rounded Rectangle 3"/>
          <p:cNvSpPr/>
          <p:nvPr/>
        </p:nvSpPr>
        <p:spPr>
          <a:xfrm>
            <a:off x="1663821" y="2803450"/>
            <a:ext cx="1419621" cy="133261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rPr>
              <a:t>3000</a:t>
            </a:r>
            <a:endParaRPr lang="en-US" b="1" dirty="0">
              <a:solidFill>
                <a:srgbClr val="0070C0"/>
              </a:solidFill>
            </a:endParaRPr>
          </a:p>
        </p:txBody>
      </p:sp>
      <p:sp>
        <p:nvSpPr>
          <p:cNvPr id="5" name="Rounded Rectangle 4"/>
          <p:cNvSpPr/>
          <p:nvPr/>
        </p:nvSpPr>
        <p:spPr>
          <a:xfrm>
            <a:off x="5271803" y="1470834"/>
            <a:ext cx="2426169" cy="133261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rPr>
              <a:t>“Now, lead the people into the land which I have spoken to you. My Angel will go before you”</a:t>
            </a:r>
            <a:endParaRPr lang="en-US" b="1" dirty="0">
              <a:solidFill>
                <a:srgbClr val="0070C0"/>
              </a:solidFill>
            </a:endParaRPr>
          </a:p>
        </p:txBody>
      </p:sp>
    </p:spTree>
    <p:extLst>
      <p:ext uri="{BB962C8B-B14F-4D97-AF65-F5344CB8AC3E}">
        <p14:creationId xmlns:p14="http://schemas.microsoft.com/office/powerpoint/2010/main" val="152114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2050" name="Picture 2" descr="ocial Comparis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5399" y="956931"/>
            <a:ext cx="4397885" cy="26794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d Heart Symbol | PNG All"/>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97852" l="0" r="100000"/>
                    </a14:imgEffect>
                  </a14:imgLayer>
                </a14:imgProps>
              </a:ext>
              <a:ext uri="{28A0092B-C50C-407E-A947-70E740481C1C}">
                <a14:useLocalDpi xmlns:a14="http://schemas.microsoft.com/office/drawing/2010/main" val="0"/>
              </a:ext>
            </a:extLst>
          </a:blip>
          <a:srcRect/>
          <a:stretch>
            <a:fillRect/>
          </a:stretch>
        </p:blipFill>
        <p:spPr bwMode="auto">
          <a:xfrm>
            <a:off x="297712" y="727701"/>
            <a:ext cx="3820438" cy="45809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ocial Comparison"/>
          <p:cNvPicPr>
            <a:picLocks noChangeAspect="1" noChangeArrowheads="1"/>
          </p:cNvPicPr>
          <p:nvPr/>
        </p:nvPicPr>
        <p:blipFill rotWithShape="1">
          <a:blip r:embed="rId3">
            <a:extLst>
              <a:ext uri="{28A0092B-C50C-407E-A947-70E740481C1C}">
                <a14:useLocalDpi xmlns:a14="http://schemas.microsoft.com/office/drawing/2010/main" val="0"/>
              </a:ext>
            </a:extLst>
          </a:blip>
          <a:srcRect l="10281" t="26714" r="77601" b="51455"/>
          <a:stretch/>
        </p:blipFill>
        <p:spPr bwMode="auto">
          <a:xfrm>
            <a:off x="2604158" y="1233774"/>
            <a:ext cx="968382" cy="106285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ocial Comparison"/>
          <p:cNvPicPr>
            <a:picLocks noChangeAspect="1" noChangeArrowheads="1"/>
          </p:cNvPicPr>
          <p:nvPr/>
        </p:nvPicPr>
        <p:blipFill rotWithShape="1">
          <a:blip r:embed="rId3">
            <a:extLst>
              <a:ext uri="{28A0092B-C50C-407E-A947-70E740481C1C}">
                <a14:useLocalDpi xmlns:a14="http://schemas.microsoft.com/office/drawing/2010/main" val="0"/>
              </a:ext>
            </a:extLst>
          </a:blip>
          <a:srcRect l="77451" t="35176" r="8155" b="39857"/>
          <a:stretch/>
        </p:blipFill>
        <p:spPr bwMode="auto">
          <a:xfrm>
            <a:off x="1054028" y="1572098"/>
            <a:ext cx="685581" cy="72453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stretch>
            <a:fillRect/>
          </a:stretch>
        </p:blipFill>
        <p:spPr>
          <a:xfrm>
            <a:off x="1585014" y="2177327"/>
            <a:ext cx="1171136" cy="1681694"/>
          </a:xfrm>
          <a:prstGeom prst="rect">
            <a:avLst/>
          </a:prstGeom>
        </p:spPr>
      </p:pic>
    </p:spTree>
    <p:extLst>
      <p:ext uri="{BB962C8B-B14F-4D97-AF65-F5344CB8AC3E}">
        <p14:creationId xmlns:p14="http://schemas.microsoft.com/office/powerpoint/2010/main" val="139848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anim calcmode="lin" valueType="num">
                                      <p:cBhvr additive="base">
                                        <p:cTn id="25" dur="500" fill="hold"/>
                                        <p:tgtEl>
                                          <p:spTgt spid="2052"/>
                                        </p:tgtEl>
                                        <p:attrNameLst>
                                          <p:attrName>ppt_x</p:attrName>
                                        </p:attrNameLst>
                                      </p:cBhvr>
                                      <p:tavLst>
                                        <p:tav tm="0">
                                          <p:val>
                                            <p:strVal val="#ppt_x"/>
                                          </p:val>
                                        </p:tav>
                                        <p:tav tm="100000">
                                          <p:val>
                                            <p:strVal val="#ppt_x"/>
                                          </p:val>
                                        </p:tav>
                                      </p:tavLst>
                                    </p:anim>
                                    <p:anim calcmode="lin" valueType="num">
                                      <p:cBhvr additive="base">
                                        <p:cTn id="26"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6"/>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285750" indent="-285750"/>
            <a:r>
              <a:rPr lang="en-US" dirty="0" smtClean="0"/>
              <a:t>While Moses was away, Israel made a statue (‘golden calf’) of what they thought God was like. This angered God, but Moses asked him not to destroy them. </a:t>
            </a:r>
          </a:p>
          <a:p>
            <a:pPr marL="285750" indent="-285750"/>
            <a:endParaRPr lang="en-US" dirty="0"/>
          </a:p>
          <a:p>
            <a:pPr marL="285750" indent="-285750"/>
            <a:r>
              <a:rPr lang="en-US" dirty="0" smtClean="0"/>
              <a:t>It is dangerous to create something to represent what God is like. Instead, we learn from Jesus exactly what God is like and trust him. </a:t>
            </a:r>
            <a:endParaRPr dirty="0"/>
          </a:p>
        </p:txBody>
      </p:sp>
      <p:sp>
        <p:nvSpPr>
          <p:cNvPr id="3" name="TextBox 2"/>
          <p:cNvSpPr txBox="1"/>
          <p:nvPr/>
        </p:nvSpPr>
        <p:spPr>
          <a:xfrm>
            <a:off x="1296785" y="372140"/>
            <a:ext cx="5369828" cy="584775"/>
          </a:xfrm>
          <a:prstGeom prst="rect">
            <a:avLst/>
          </a:prstGeom>
          <a:noFill/>
        </p:spPr>
        <p:txBody>
          <a:bodyPr wrap="square" rtlCol="0">
            <a:spAutoFit/>
          </a:bodyPr>
          <a:lstStyle/>
          <a:p>
            <a:r>
              <a:rPr lang="en-US" sz="3200" b="1" dirty="0" smtClean="0">
                <a:solidFill>
                  <a:srgbClr val="00B0F0"/>
                </a:solidFill>
                <a:latin typeface="Comic Sans MS" charset="0"/>
                <a:ea typeface="Comic Sans MS" charset="0"/>
                <a:cs typeface="Comic Sans MS" charset="0"/>
              </a:rPr>
              <a:t>LAST WEEK’S </a:t>
            </a:r>
            <a:r>
              <a:rPr lang="en-US" sz="3200" b="1" dirty="0" smtClean="0">
                <a:solidFill>
                  <a:srgbClr val="00B0F0"/>
                </a:solidFill>
                <a:latin typeface="Comic Sans MS" charset="0"/>
                <a:ea typeface="Comic Sans MS" charset="0"/>
                <a:cs typeface="Comic Sans MS" charset="0"/>
              </a:rPr>
              <a:t>BIG </a:t>
            </a:r>
            <a:r>
              <a:rPr lang="en-US" sz="3200" b="1" dirty="0" smtClean="0">
                <a:solidFill>
                  <a:srgbClr val="00B0F0"/>
                </a:solidFill>
                <a:latin typeface="Comic Sans MS" charset="0"/>
                <a:ea typeface="Comic Sans MS" charset="0"/>
                <a:cs typeface="Comic Sans MS" charset="0"/>
              </a:rPr>
              <a:t>IDEA</a:t>
            </a:r>
            <a:endParaRPr lang="en-US" sz="3200" b="1" dirty="0">
              <a:solidFill>
                <a:srgbClr val="00B0F0"/>
              </a:solidFill>
              <a:latin typeface="Comic Sans MS" charset="0"/>
              <a:ea typeface="Comic Sans MS" charset="0"/>
              <a:cs typeface="Comic Sans MS" charset="0"/>
            </a:endParaRPr>
          </a:p>
        </p:txBody>
      </p:sp>
      <p:sp>
        <p:nvSpPr>
          <p:cNvPr id="4" name="TextBox 3"/>
          <p:cNvSpPr txBox="1"/>
          <p:nvPr/>
        </p:nvSpPr>
        <p:spPr>
          <a:xfrm>
            <a:off x="1238596" y="3731916"/>
            <a:ext cx="6575368" cy="1077218"/>
          </a:xfrm>
          <a:prstGeom prst="rect">
            <a:avLst/>
          </a:prstGeom>
          <a:noFill/>
        </p:spPr>
        <p:txBody>
          <a:bodyPr wrap="square" rtlCol="0">
            <a:spAutoFit/>
          </a:bodyPr>
          <a:lstStyle/>
          <a:p>
            <a:r>
              <a:rPr lang="en-US" sz="3200" b="1" dirty="0" smtClean="0">
                <a:solidFill>
                  <a:srgbClr val="00B0F0"/>
                </a:solidFill>
                <a:latin typeface="Comic Sans MS" charset="0"/>
                <a:ea typeface="Comic Sans MS" charset="0"/>
                <a:cs typeface="Comic Sans MS" charset="0"/>
              </a:rPr>
              <a:t>BUT WAS GOD STILL ANGRY WITH THEM?</a:t>
            </a:r>
            <a:endParaRPr lang="en-US" sz="3200" b="1" dirty="0">
              <a:solidFill>
                <a:srgbClr val="00B0F0"/>
              </a:solidFill>
              <a:latin typeface="Comic Sans MS" charset="0"/>
              <a:ea typeface="Comic Sans MS" charset="0"/>
              <a:cs typeface="Comic Sans MS" charset="0"/>
            </a:endParaRPr>
          </a:p>
        </p:txBody>
      </p:sp>
    </p:spTree>
    <p:extLst>
      <p:ext uri="{BB962C8B-B14F-4D97-AF65-F5344CB8AC3E}">
        <p14:creationId xmlns:p14="http://schemas.microsoft.com/office/powerpoint/2010/main" val="17414717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SG" dirty="0" smtClean="0"/>
              <a:t>SECOND CHANCES</a:t>
            </a:r>
            <a:endParaRPr lang="en-SG" dirty="0"/>
          </a:p>
        </p:txBody>
      </p:sp>
    </p:spTree>
    <p:extLst>
      <p:ext uri="{BB962C8B-B14F-4D97-AF65-F5344CB8AC3E}">
        <p14:creationId xmlns:p14="http://schemas.microsoft.com/office/powerpoint/2010/main" val="7673129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Second Chances</a:t>
            </a:r>
            <a:endParaRPr lang="en-SG" dirty="0"/>
          </a:p>
        </p:txBody>
      </p:sp>
      <p:sp>
        <p:nvSpPr>
          <p:cNvPr id="3" name="Text Placeholder 2"/>
          <p:cNvSpPr>
            <a:spLocks noGrp="1"/>
          </p:cNvSpPr>
          <p:nvPr>
            <p:ph type="body" idx="1"/>
          </p:nvPr>
        </p:nvSpPr>
        <p:spPr/>
        <p:txBody>
          <a:bodyPr/>
          <a:lstStyle/>
          <a:p>
            <a:r>
              <a:rPr lang="en-SG" dirty="0" smtClean="0"/>
              <a:t>Have you ever wronged a friend and they refused to talk to you? Or have you ever tried to ghost a friend who wronged you?</a:t>
            </a:r>
          </a:p>
          <a:p>
            <a:r>
              <a:rPr lang="en-SG" dirty="0" smtClean="0"/>
              <a:t>How did you/they get a message to you/them to say sorry?</a:t>
            </a:r>
          </a:p>
          <a:p>
            <a:r>
              <a:rPr lang="en-SG" dirty="0" smtClean="0"/>
              <a:t>How badly did you/they want a second chance?</a:t>
            </a:r>
          </a:p>
          <a:p>
            <a:endParaRPr lang="en-SG" dirty="0"/>
          </a:p>
        </p:txBody>
      </p:sp>
    </p:spTree>
    <p:extLst>
      <p:ext uri="{BB962C8B-B14F-4D97-AF65-F5344CB8AC3E}">
        <p14:creationId xmlns:p14="http://schemas.microsoft.com/office/powerpoint/2010/main" val="15601114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What was broken?</a:t>
            </a:r>
            <a:endParaRPr lang="en-SG" dirty="0"/>
          </a:p>
        </p:txBody>
      </p:sp>
      <p:sp>
        <p:nvSpPr>
          <p:cNvPr id="3" name="Text Placeholder 2"/>
          <p:cNvSpPr>
            <a:spLocks noGrp="1"/>
          </p:cNvSpPr>
          <p:nvPr>
            <p:ph type="body" idx="1"/>
          </p:nvPr>
        </p:nvSpPr>
        <p:spPr>
          <a:xfrm>
            <a:off x="311700" y="1234075"/>
            <a:ext cx="3729412" cy="3398038"/>
          </a:xfrm>
        </p:spPr>
        <p:txBody>
          <a:bodyPr/>
          <a:lstStyle/>
          <a:p>
            <a:r>
              <a:rPr lang="en-SG" dirty="0" smtClean="0"/>
              <a:t>What was broken to show that the covenant between The Lord and Israel had been broken?</a:t>
            </a:r>
            <a:endParaRPr lang="en-SG" dirty="0"/>
          </a:p>
        </p:txBody>
      </p:sp>
      <p:pic>
        <p:nvPicPr>
          <p:cNvPr id="2050" name="Picture 2" descr="File:Foster Bible Pictures 0069-1 Moses Throws the Tablet of Stone.jp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712" y="1103187"/>
            <a:ext cx="4354614" cy="3659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7994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How did Yahweh feel about Israel?</a:t>
            </a:r>
            <a:endParaRPr lang="en-SG" dirty="0"/>
          </a:p>
        </p:txBody>
      </p:sp>
      <p:sp>
        <p:nvSpPr>
          <p:cNvPr id="3" name="Text Placeholder 2"/>
          <p:cNvSpPr>
            <a:spLocks noGrp="1"/>
          </p:cNvSpPr>
          <p:nvPr>
            <p:ph type="body" idx="1"/>
          </p:nvPr>
        </p:nvSpPr>
        <p:spPr/>
        <p:txBody>
          <a:bodyPr/>
          <a:lstStyle/>
          <a:p>
            <a:r>
              <a:rPr lang="en-SG" sz="1600" b="1" dirty="0">
                <a:latin typeface="Georgia" panose="02040502050405020303" pitchFamily="18" charset="0"/>
                <a:hlinkClick r:id="rId2"/>
              </a:rPr>
              <a:t>Exodus 33:1</a:t>
            </a:r>
            <a:r>
              <a:rPr lang="en-SG" sz="1600" dirty="0">
                <a:latin typeface="Georgia" panose="02040502050405020303" pitchFamily="18" charset="0"/>
              </a:rPr>
              <a:t>Then the </a:t>
            </a:r>
            <a:r>
              <a:rPr lang="en-SG" sz="1600" cap="small" dirty="0">
                <a:latin typeface="Georgia" panose="02040502050405020303" pitchFamily="18" charset="0"/>
              </a:rPr>
              <a:t>Lord</a:t>
            </a:r>
            <a:r>
              <a:rPr lang="en-SG" sz="1600" dirty="0">
                <a:latin typeface="Georgia" panose="02040502050405020303" pitchFamily="18" charset="0"/>
              </a:rPr>
              <a:t> said to Moses, “Leave this place, you and the people you brought up out of Egypt, and go up to the land I promised on oath to Abraham, Isaac and Jacob, saying, ‘I will give it to your descendants.’ </a:t>
            </a:r>
            <a:br>
              <a:rPr lang="en-SG" sz="1600" dirty="0">
                <a:latin typeface="Georgia" panose="02040502050405020303" pitchFamily="18" charset="0"/>
              </a:rPr>
            </a:br>
            <a:r>
              <a:rPr lang="en-SG" sz="1600" b="1" dirty="0">
                <a:latin typeface="Georgia" panose="02040502050405020303" pitchFamily="18" charset="0"/>
                <a:hlinkClick r:id="rId3"/>
              </a:rPr>
              <a:t>2</a:t>
            </a:r>
            <a:r>
              <a:rPr lang="en-SG" sz="1600" b="1" dirty="0">
                <a:latin typeface="Georgia" panose="02040502050405020303" pitchFamily="18" charset="0"/>
              </a:rPr>
              <a:t> I will send an angel before you</a:t>
            </a:r>
            <a:r>
              <a:rPr lang="en-SG" sz="1600" dirty="0">
                <a:latin typeface="Georgia" panose="02040502050405020303" pitchFamily="18" charset="0"/>
              </a:rPr>
              <a:t> and drive out the Canaanites, Amorites, Hittites, </a:t>
            </a:r>
            <a:r>
              <a:rPr lang="en-SG" sz="1600" dirty="0" err="1">
                <a:latin typeface="Georgia" panose="02040502050405020303" pitchFamily="18" charset="0"/>
              </a:rPr>
              <a:t>Perizzites</a:t>
            </a:r>
            <a:r>
              <a:rPr lang="en-SG" sz="1600" dirty="0">
                <a:latin typeface="Georgia" panose="02040502050405020303" pitchFamily="18" charset="0"/>
              </a:rPr>
              <a:t>, </a:t>
            </a:r>
            <a:r>
              <a:rPr lang="en-SG" sz="1600" dirty="0" err="1">
                <a:latin typeface="Georgia" panose="02040502050405020303" pitchFamily="18" charset="0"/>
              </a:rPr>
              <a:t>Hivites</a:t>
            </a:r>
            <a:r>
              <a:rPr lang="en-SG" sz="1600" dirty="0">
                <a:latin typeface="Georgia" panose="02040502050405020303" pitchFamily="18" charset="0"/>
              </a:rPr>
              <a:t> and </a:t>
            </a:r>
            <a:r>
              <a:rPr lang="en-SG" sz="1600" dirty="0" err="1">
                <a:latin typeface="Georgia" panose="02040502050405020303" pitchFamily="18" charset="0"/>
              </a:rPr>
              <a:t>Jebusites</a:t>
            </a:r>
            <a:r>
              <a:rPr lang="en-SG" sz="1600" dirty="0">
                <a:latin typeface="Georgia" panose="02040502050405020303" pitchFamily="18" charset="0"/>
              </a:rPr>
              <a:t>. </a:t>
            </a:r>
            <a:br>
              <a:rPr lang="en-SG" sz="1600" dirty="0">
                <a:latin typeface="Georgia" panose="02040502050405020303" pitchFamily="18" charset="0"/>
              </a:rPr>
            </a:br>
            <a:r>
              <a:rPr lang="en-SG" sz="1600" b="1" dirty="0">
                <a:latin typeface="Georgia" panose="02040502050405020303" pitchFamily="18" charset="0"/>
                <a:hlinkClick r:id="rId4"/>
              </a:rPr>
              <a:t>3</a:t>
            </a:r>
            <a:r>
              <a:rPr lang="en-SG" sz="1600" dirty="0">
                <a:latin typeface="Georgia" panose="02040502050405020303" pitchFamily="18" charset="0"/>
              </a:rPr>
              <a:t>Go up to the land flowing with milk and honey. </a:t>
            </a:r>
            <a:r>
              <a:rPr lang="en-SG" sz="1600" b="1" dirty="0">
                <a:latin typeface="Georgia" panose="02040502050405020303" pitchFamily="18" charset="0"/>
              </a:rPr>
              <a:t>But I will not go with you</a:t>
            </a:r>
            <a:r>
              <a:rPr lang="en-SG" sz="1600" dirty="0">
                <a:latin typeface="Georgia" panose="02040502050405020303" pitchFamily="18" charset="0"/>
              </a:rPr>
              <a:t>, because you are a stiff-necked people and I might destroy you on the way.”</a:t>
            </a:r>
          </a:p>
          <a:p>
            <a:endParaRPr lang="en-SG" sz="1600" dirty="0" smtClean="0"/>
          </a:p>
          <a:p>
            <a:r>
              <a:rPr lang="en-SG" sz="1600" dirty="0"/>
              <a:t>Was it fair for God to be angry with the Israelites for creating and worshipping the golden </a:t>
            </a:r>
            <a:r>
              <a:rPr lang="en-SG" sz="1600" dirty="0" smtClean="0"/>
              <a:t>calf with a drunken party?</a:t>
            </a:r>
          </a:p>
          <a:p>
            <a:r>
              <a:rPr lang="en-SG" sz="1600" dirty="0" smtClean="0"/>
              <a:t>In v2, what did God want to do with the Israelites?</a:t>
            </a:r>
          </a:p>
          <a:p>
            <a:r>
              <a:rPr lang="en-SG" sz="1600" dirty="0" smtClean="0"/>
              <a:t>How would you feel if God was angry with you and refused to go with you?</a:t>
            </a:r>
            <a:endParaRPr lang="en-SG" sz="1600" dirty="0"/>
          </a:p>
          <a:p>
            <a:endParaRPr lang="en-SG" sz="1600" dirty="0"/>
          </a:p>
        </p:txBody>
      </p:sp>
    </p:spTree>
    <p:extLst>
      <p:ext uri="{BB962C8B-B14F-4D97-AF65-F5344CB8AC3E}">
        <p14:creationId xmlns:p14="http://schemas.microsoft.com/office/powerpoint/2010/main" val="37129532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Why did Yahweh accept Moses’ plea?</a:t>
            </a:r>
            <a:endParaRPr lang="en-SG" dirty="0"/>
          </a:p>
        </p:txBody>
      </p:sp>
      <p:sp>
        <p:nvSpPr>
          <p:cNvPr id="3" name="Text Placeholder 2"/>
          <p:cNvSpPr>
            <a:spLocks noGrp="1"/>
          </p:cNvSpPr>
          <p:nvPr>
            <p:ph type="body" idx="1"/>
          </p:nvPr>
        </p:nvSpPr>
        <p:spPr/>
        <p:txBody>
          <a:bodyPr/>
          <a:lstStyle/>
          <a:p>
            <a:r>
              <a:rPr lang="en-SG" b="1" dirty="0" smtClean="0">
                <a:latin typeface="Georgia" panose="02040502050405020303" pitchFamily="18" charset="0"/>
                <a:cs typeface="Helvetica" panose="020B0604020202020204" pitchFamily="34" charset="0"/>
                <a:hlinkClick r:id="rId2"/>
              </a:rPr>
              <a:t>Exodus 33:15</a:t>
            </a:r>
            <a:r>
              <a:rPr lang="en-SG" dirty="0" smtClean="0">
                <a:latin typeface="Georgia" panose="02040502050405020303" pitchFamily="18" charset="0"/>
                <a:cs typeface="Helvetica" panose="020B0604020202020204" pitchFamily="34" charset="0"/>
              </a:rPr>
              <a:t>Then </a:t>
            </a:r>
            <a:r>
              <a:rPr lang="en-SG" dirty="0">
                <a:latin typeface="Georgia" panose="02040502050405020303" pitchFamily="18" charset="0"/>
                <a:cs typeface="Helvetica" panose="020B0604020202020204" pitchFamily="34" charset="0"/>
              </a:rPr>
              <a:t>Moses said to him, </a:t>
            </a:r>
            <a:r>
              <a:rPr lang="en-SG" dirty="0" smtClean="0">
                <a:latin typeface="Georgia" panose="02040502050405020303" pitchFamily="18" charset="0"/>
                <a:cs typeface="Helvetica" panose="020B0604020202020204" pitchFamily="34" charset="0"/>
              </a:rPr>
              <a:t>“</a:t>
            </a:r>
            <a:r>
              <a:rPr lang="en-SG" dirty="0">
                <a:latin typeface="Georgia" panose="02040502050405020303" pitchFamily="18" charset="0"/>
                <a:cs typeface="Helvetica" panose="020B0604020202020204" pitchFamily="34" charset="0"/>
              </a:rPr>
              <a:t>If your Presence does not go with us, do not send us up from here. </a:t>
            </a:r>
            <a:r>
              <a:rPr lang="en-SG" b="1" dirty="0" smtClean="0">
                <a:latin typeface="Georgia" panose="02040502050405020303" pitchFamily="18" charset="0"/>
                <a:cs typeface="Helvetica" panose="020B0604020202020204" pitchFamily="34" charset="0"/>
                <a:hlinkClick r:id="rId3"/>
              </a:rPr>
              <a:t>16</a:t>
            </a:r>
            <a:r>
              <a:rPr lang="en-SG" dirty="0" smtClean="0">
                <a:latin typeface="Georgia" panose="02040502050405020303" pitchFamily="18" charset="0"/>
                <a:cs typeface="Helvetica" panose="020B0604020202020204" pitchFamily="34" charset="0"/>
              </a:rPr>
              <a:t>How </a:t>
            </a:r>
            <a:r>
              <a:rPr lang="en-SG" dirty="0">
                <a:latin typeface="Georgia" panose="02040502050405020303" pitchFamily="18" charset="0"/>
                <a:cs typeface="Helvetica" panose="020B0604020202020204" pitchFamily="34" charset="0"/>
              </a:rPr>
              <a:t>will anyone know that you are pleased with me and with your people unless you go with us? What else will distinguish me and your people from all the other people on the face of the earth</a:t>
            </a:r>
            <a:r>
              <a:rPr lang="en-SG" dirty="0" smtClean="0">
                <a:latin typeface="Georgia" panose="02040502050405020303" pitchFamily="18" charset="0"/>
                <a:cs typeface="Helvetica" panose="020B0604020202020204" pitchFamily="34" charset="0"/>
              </a:rPr>
              <a:t>?”</a:t>
            </a:r>
            <a:br>
              <a:rPr lang="en-SG" dirty="0" smtClean="0">
                <a:latin typeface="Georgia" panose="02040502050405020303" pitchFamily="18" charset="0"/>
                <a:cs typeface="Helvetica" panose="020B0604020202020204" pitchFamily="34" charset="0"/>
              </a:rPr>
            </a:br>
            <a:endParaRPr lang="en-SG" dirty="0">
              <a:latin typeface="Georgia" panose="02040502050405020303" pitchFamily="18" charset="0"/>
              <a:cs typeface="Helvetica" panose="020B0604020202020204" pitchFamily="34" charset="0"/>
            </a:endParaRPr>
          </a:p>
          <a:p>
            <a:r>
              <a:rPr lang="en-SG" b="1" dirty="0">
                <a:latin typeface="Georgia" panose="02040502050405020303" pitchFamily="18" charset="0"/>
                <a:cs typeface="Helvetica" panose="020B0604020202020204" pitchFamily="34" charset="0"/>
                <a:hlinkClick r:id="rId4"/>
              </a:rPr>
              <a:t>17</a:t>
            </a:r>
            <a:r>
              <a:rPr lang="en-SG" dirty="0">
                <a:latin typeface="Georgia" panose="02040502050405020303" pitchFamily="18" charset="0"/>
                <a:cs typeface="Helvetica" panose="020B0604020202020204" pitchFamily="34" charset="0"/>
              </a:rPr>
              <a:t>And the </a:t>
            </a:r>
            <a:r>
              <a:rPr lang="en-SG" cap="small" dirty="0">
                <a:latin typeface="Georgia" panose="02040502050405020303" pitchFamily="18" charset="0"/>
                <a:cs typeface="Helvetica" panose="020B0604020202020204" pitchFamily="34" charset="0"/>
              </a:rPr>
              <a:t>Lord</a:t>
            </a:r>
            <a:r>
              <a:rPr lang="en-SG" dirty="0">
                <a:latin typeface="Georgia" panose="02040502050405020303" pitchFamily="18" charset="0"/>
                <a:cs typeface="Helvetica" panose="020B0604020202020204" pitchFamily="34" charset="0"/>
              </a:rPr>
              <a:t> said to Moses, “I will do the very thing you have asked, because I am pleased with you and I know you by name.”</a:t>
            </a:r>
          </a:p>
          <a:p>
            <a:endParaRPr lang="en-SG" dirty="0" smtClean="0"/>
          </a:p>
          <a:p>
            <a:r>
              <a:rPr lang="en-SG" dirty="0" smtClean="0"/>
              <a:t>What reason did God say that he accepted Moses’ plea?</a:t>
            </a:r>
          </a:p>
          <a:p>
            <a:r>
              <a:rPr lang="en-SG" dirty="0" smtClean="0"/>
              <a:t>Do you wish you had a Moses to plead for you each time you sinned?</a:t>
            </a:r>
            <a:endParaRPr lang="en-SG" dirty="0"/>
          </a:p>
        </p:txBody>
      </p:sp>
    </p:spTree>
    <p:extLst>
      <p:ext uri="{BB962C8B-B14F-4D97-AF65-F5344CB8AC3E}">
        <p14:creationId xmlns:p14="http://schemas.microsoft.com/office/powerpoint/2010/main" val="30935016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A Second Chance!</a:t>
            </a:r>
            <a:endParaRPr lang="en-SG" dirty="0"/>
          </a:p>
        </p:txBody>
      </p:sp>
      <p:sp>
        <p:nvSpPr>
          <p:cNvPr id="3" name="Text Placeholder 2"/>
          <p:cNvSpPr>
            <a:spLocks noGrp="1"/>
          </p:cNvSpPr>
          <p:nvPr>
            <p:ph type="body" idx="1"/>
          </p:nvPr>
        </p:nvSpPr>
        <p:spPr/>
        <p:txBody>
          <a:bodyPr/>
          <a:lstStyle/>
          <a:p>
            <a:r>
              <a:rPr lang="en-SG" b="1" dirty="0" smtClean="0">
                <a:latin typeface="Georgia" panose="02040502050405020303" pitchFamily="18" charset="0"/>
                <a:hlinkClick r:id="rId2"/>
              </a:rPr>
              <a:t>Exodus 34:1</a:t>
            </a:r>
            <a:r>
              <a:rPr lang="en-SG" b="1" dirty="0" smtClean="0">
                <a:latin typeface="Georgia" panose="02040502050405020303" pitchFamily="18" charset="0"/>
              </a:rPr>
              <a:t> </a:t>
            </a:r>
            <a:r>
              <a:rPr lang="en-SG" dirty="0" smtClean="0">
                <a:latin typeface="Georgia" panose="02040502050405020303" pitchFamily="18" charset="0"/>
              </a:rPr>
              <a:t>The</a:t>
            </a:r>
            <a:r>
              <a:rPr lang="en-SG" dirty="0">
                <a:latin typeface="Georgia" panose="02040502050405020303" pitchFamily="18" charset="0"/>
              </a:rPr>
              <a:t> </a:t>
            </a:r>
            <a:r>
              <a:rPr lang="en-SG" cap="small" dirty="0">
                <a:latin typeface="Georgia" panose="02040502050405020303" pitchFamily="18" charset="0"/>
              </a:rPr>
              <a:t>Lord</a:t>
            </a:r>
            <a:r>
              <a:rPr lang="en-SG" dirty="0">
                <a:latin typeface="Georgia" panose="02040502050405020303" pitchFamily="18" charset="0"/>
              </a:rPr>
              <a:t> said to Moses, “Chisel out two stone tablets like the first ones, and I will write on them the words that were on the first tablets, which you broke. </a:t>
            </a:r>
            <a:r>
              <a:rPr lang="en-SG" b="1" dirty="0">
                <a:latin typeface="Georgia" panose="02040502050405020303" pitchFamily="18" charset="0"/>
                <a:hlinkClick r:id="rId3"/>
              </a:rPr>
              <a:t>2</a:t>
            </a:r>
            <a:r>
              <a:rPr lang="en-SG" dirty="0">
                <a:latin typeface="Georgia" panose="02040502050405020303" pitchFamily="18" charset="0"/>
              </a:rPr>
              <a:t>Be ready in the morning, and then come up on Mount Sinai. Present yourself to me there on top of the mountain. </a:t>
            </a:r>
            <a:r>
              <a:rPr lang="en-SG" b="1" dirty="0">
                <a:latin typeface="Georgia" panose="02040502050405020303" pitchFamily="18" charset="0"/>
                <a:hlinkClick r:id="rId4"/>
              </a:rPr>
              <a:t>3</a:t>
            </a:r>
            <a:r>
              <a:rPr lang="en-SG" dirty="0">
                <a:latin typeface="Georgia" panose="02040502050405020303" pitchFamily="18" charset="0"/>
              </a:rPr>
              <a:t>No one is to come with you or be seen anywhere on the mountain; not even the flocks and herds may graze in front of the mountain</a:t>
            </a:r>
            <a:r>
              <a:rPr lang="en-SG" dirty="0" smtClean="0">
                <a:latin typeface="Georgia" panose="02040502050405020303" pitchFamily="18" charset="0"/>
              </a:rPr>
              <a:t>.”</a:t>
            </a:r>
          </a:p>
          <a:p>
            <a:endParaRPr lang="en-SG" dirty="0" smtClean="0"/>
          </a:p>
          <a:p>
            <a:r>
              <a:rPr lang="en-SG" dirty="0" smtClean="0"/>
              <a:t>What was a sign that God was giving Israel a second chance?</a:t>
            </a:r>
            <a:endParaRPr lang="en-SG" dirty="0"/>
          </a:p>
        </p:txBody>
      </p:sp>
    </p:spTree>
    <p:extLst>
      <p:ext uri="{BB962C8B-B14F-4D97-AF65-F5344CB8AC3E}">
        <p14:creationId xmlns:p14="http://schemas.microsoft.com/office/powerpoint/2010/main" val="19364556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SG" dirty="0" smtClean="0"/>
              <a:t>GAME!</a:t>
            </a:r>
            <a:endParaRPr lang="en-SG" dirty="0"/>
          </a:p>
        </p:txBody>
      </p:sp>
    </p:spTree>
    <p:extLst>
      <p:ext uri="{BB962C8B-B14F-4D97-AF65-F5344CB8AC3E}">
        <p14:creationId xmlns:p14="http://schemas.microsoft.com/office/powerpoint/2010/main" val="39397106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3" name="TextBox 2"/>
          <p:cNvSpPr txBox="1"/>
          <p:nvPr/>
        </p:nvSpPr>
        <p:spPr>
          <a:xfrm>
            <a:off x="762188" y="382772"/>
            <a:ext cx="7868093" cy="1077218"/>
          </a:xfrm>
          <a:prstGeom prst="rect">
            <a:avLst/>
          </a:prstGeom>
          <a:noFill/>
        </p:spPr>
        <p:txBody>
          <a:bodyPr wrap="square" rtlCol="0">
            <a:spAutoFit/>
          </a:bodyPr>
          <a:lstStyle/>
          <a:p>
            <a:r>
              <a:rPr lang="en-US" sz="3200" dirty="0" smtClean="0">
                <a:solidFill>
                  <a:srgbClr val="00B0F0"/>
                </a:solidFill>
                <a:latin typeface="Comic Sans MS" charset="0"/>
                <a:ea typeface="Comic Sans MS" charset="0"/>
                <a:cs typeface="Comic Sans MS" charset="0"/>
              </a:rPr>
              <a:t>Worship is not just about </a:t>
            </a:r>
            <a:r>
              <a:rPr lang="en-US" sz="3200" b="1" u="sng" dirty="0" smtClean="0">
                <a:solidFill>
                  <a:schemeClr val="bg2"/>
                </a:solidFill>
                <a:latin typeface="Comic Sans MS" charset="0"/>
                <a:ea typeface="Comic Sans MS" charset="0"/>
                <a:cs typeface="Comic Sans MS" charset="0"/>
              </a:rPr>
              <a:t>what we do</a:t>
            </a:r>
            <a:r>
              <a:rPr lang="en-US" sz="3200" dirty="0" smtClean="0">
                <a:solidFill>
                  <a:srgbClr val="00B0F0"/>
                </a:solidFill>
                <a:latin typeface="Comic Sans MS" charset="0"/>
                <a:ea typeface="Comic Sans MS" charset="0"/>
                <a:cs typeface="Comic Sans MS" charset="0"/>
              </a:rPr>
              <a:t>, its also about what we </a:t>
            </a:r>
            <a:r>
              <a:rPr lang="en-US" sz="3200" b="1" u="sng" dirty="0" smtClean="0">
                <a:solidFill>
                  <a:schemeClr val="bg2"/>
                </a:solidFill>
                <a:latin typeface="Comic Sans MS" charset="0"/>
                <a:ea typeface="Comic Sans MS" charset="0"/>
                <a:cs typeface="Comic Sans MS" charset="0"/>
              </a:rPr>
              <a:t>think and say</a:t>
            </a:r>
            <a:endParaRPr lang="en-US" sz="3200" b="1" u="sng" dirty="0">
              <a:solidFill>
                <a:schemeClr val="bg2"/>
              </a:solidFill>
              <a:latin typeface="Comic Sans MS" charset="0"/>
              <a:ea typeface="Comic Sans MS" charset="0"/>
              <a:cs typeface="Comic Sans MS" charset="0"/>
            </a:endParaRPr>
          </a:p>
        </p:txBody>
      </p:sp>
      <p:sp>
        <p:nvSpPr>
          <p:cNvPr id="7" name="TextBox 6"/>
          <p:cNvSpPr txBox="1"/>
          <p:nvPr/>
        </p:nvSpPr>
        <p:spPr>
          <a:xfrm>
            <a:off x="1541721" y="2236382"/>
            <a:ext cx="5833918" cy="1569660"/>
          </a:xfrm>
          <a:prstGeom prst="rect">
            <a:avLst/>
          </a:prstGeom>
          <a:solidFill>
            <a:srgbClr val="FFFF00"/>
          </a:solidFill>
          <a:ln>
            <a:solidFill>
              <a:schemeClr val="bg2"/>
            </a:solidFill>
          </a:ln>
        </p:spPr>
        <p:txBody>
          <a:bodyPr wrap="square" rtlCol="0">
            <a:spAutoFit/>
          </a:bodyPr>
          <a:lstStyle/>
          <a:p>
            <a:r>
              <a:rPr lang="en-US" sz="2400" smtClean="0">
                <a:solidFill>
                  <a:schemeClr val="bg2"/>
                </a:solidFill>
                <a:latin typeface="Arial Hebrew" charset="-79"/>
                <a:ea typeface="Arial Hebrew" charset="-79"/>
                <a:cs typeface="Arial Hebrew" charset="-79"/>
              </a:rPr>
              <a:t>Write down: </a:t>
            </a:r>
          </a:p>
          <a:p>
            <a:endParaRPr lang="en-US" sz="2400" dirty="0" smtClean="0">
              <a:solidFill>
                <a:schemeClr val="bg2"/>
              </a:solidFill>
              <a:latin typeface="Arial Hebrew" charset="-79"/>
              <a:ea typeface="Arial Hebrew" charset="-79"/>
              <a:cs typeface="Arial Hebrew" charset="-79"/>
            </a:endParaRPr>
          </a:p>
          <a:p>
            <a:r>
              <a:rPr lang="en-US" sz="2400" dirty="0" smtClean="0">
                <a:solidFill>
                  <a:schemeClr val="bg2"/>
                </a:solidFill>
                <a:latin typeface="Arial Hebrew" charset="-79"/>
                <a:ea typeface="Arial Hebrew" charset="-79"/>
                <a:cs typeface="Arial Hebrew" charset="-79"/>
              </a:rPr>
              <a:t>What is God telling me through this verse? </a:t>
            </a:r>
          </a:p>
          <a:p>
            <a:r>
              <a:rPr lang="en-US" sz="2400" dirty="0" smtClean="0">
                <a:solidFill>
                  <a:schemeClr val="bg2"/>
                </a:solidFill>
                <a:latin typeface="Arial Hebrew" charset="-79"/>
                <a:ea typeface="Arial Hebrew" charset="-79"/>
                <a:cs typeface="Arial Hebrew" charset="-79"/>
              </a:rPr>
              <a:t>What does this verse tell me about God? </a:t>
            </a:r>
            <a:endParaRPr lang="en-US" sz="2400" dirty="0">
              <a:solidFill>
                <a:schemeClr val="bg2"/>
              </a:solidFill>
              <a:latin typeface="Arial Hebrew" charset="-79"/>
              <a:ea typeface="Arial Hebrew" charset="-79"/>
              <a:cs typeface="Arial Hebrew" charset="-79"/>
            </a:endParaRPr>
          </a:p>
        </p:txBody>
      </p:sp>
    </p:spTree>
    <p:extLst>
      <p:ext uri="{BB962C8B-B14F-4D97-AF65-F5344CB8AC3E}">
        <p14:creationId xmlns:p14="http://schemas.microsoft.com/office/powerpoint/2010/main" val="7642160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Israel needed someone to plead for them to God</a:t>
            </a:r>
            <a:endParaRPr lang="en-SG" dirty="0"/>
          </a:p>
        </p:txBody>
      </p:sp>
      <p:pic>
        <p:nvPicPr>
          <p:cNvPr id="3" name="Picture 2"/>
          <p:cNvPicPr>
            <a:picLocks noChangeAspect="1"/>
          </p:cNvPicPr>
          <p:nvPr/>
        </p:nvPicPr>
        <p:blipFill>
          <a:blip r:embed="rId2"/>
          <a:stretch>
            <a:fillRect/>
          </a:stretch>
        </p:blipFill>
        <p:spPr>
          <a:xfrm>
            <a:off x="843327" y="1458378"/>
            <a:ext cx="3110439" cy="2132874"/>
          </a:xfrm>
          <a:prstGeom prst="rect">
            <a:avLst/>
          </a:prstGeom>
        </p:spPr>
      </p:pic>
      <p:sp>
        <p:nvSpPr>
          <p:cNvPr id="5" name="Rectangle 4"/>
          <p:cNvSpPr/>
          <p:nvPr/>
        </p:nvSpPr>
        <p:spPr>
          <a:xfrm>
            <a:off x="311700" y="3591252"/>
            <a:ext cx="4572000" cy="523220"/>
          </a:xfrm>
          <a:prstGeom prst="rect">
            <a:avLst/>
          </a:prstGeom>
        </p:spPr>
        <p:txBody>
          <a:bodyPr>
            <a:spAutoFit/>
          </a:bodyPr>
          <a:lstStyle/>
          <a:p>
            <a:r>
              <a:rPr lang="en-SG" b="1" dirty="0" smtClean="0">
                <a:solidFill>
                  <a:srgbClr val="008AE6"/>
                </a:solidFill>
                <a:latin typeface="Arial" panose="020B0604020202020204" pitchFamily="34" charset="0"/>
              </a:rPr>
              <a:t>Moses said, please forgive them, or take my life in exchange!</a:t>
            </a:r>
            <a:endParaRPr lang="en-SG" dirty="0"/>
          </a:p>
        </p:txBody>
      </p:sp>
    </p:spTree>
    <p:extLst>
      <p:ext uri="{BB962C8B-B14F-4D97-AF65-F5344CB8AC3E}">
        <p14:creationId xmlns:p14="http://schemas.microsoft.com/office/powerpoint/2010/main" val="41121948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Israel needed someone to plead for them to God</a:t>
            </a:r>
            <a:endParaRPr lang="en-SG" dirty="0"/>
          </a:p>
        </p:txBody>
      </p:sp>
      <p:pic>
        <p:nvPicPr>
          <p:cNvPr id="3" name="Picture 2"/>
          <p:cNvPicPr>
            <a:picLocks noChangeAspect="1"/>
          </p:cNvPicPr>
          <p:nvPr/>
        </p:nvPicPr>
        <p:blipFill>
          <a:blip r:embed="rId2"/>
          <a:stretch>
            <a:fillRect/>
          </a:stretch>
        </p:blipFill>
        <p:spPr>
          <a:xfrm>
            <a:off x="843327" y="1458378"/>
            <a:ext cx="3110439" cy="2132874"/>
          </a:xfrm>
          <a:prstGeom prst="rect">
            <a:avLst/>
          </a:prstGeom>
        </p:spPr>
      </p:pic>
      <p:sp>
        <p:nvSpPr>
          <p:cNvPr id="5" name="Rectangle 4"/>
          <p:cNvSpPr/>
          <p:nvPr/>
        </p:nvSpPr>
        <p:spPr>
          <a:xfrm>
            <a:off x="311700" y="3591252"/>
            <a:ext cx="4572000" cy="523220"/>
          </a:xfrm>
          <a:prstGeom prst="rect">
            <a:avLst/>
          </a:prstGeom>
        </p:spPr>
        <p:txBody>
          <a:bodyPr>
            <a:spAutoFit/>
          </a:bodyPr>
          <a:lstStyle/>
          <a:p>
            <a:r>
              <a:rPr lang="en-SG" b="1" dirty="0" smtClean="0">
                <a:solidFill>
                  <a:srgbClr val="008AE6"/>
                </a:solidFill>
                <a:latin typeface="Arial" panose="020B0604020202020204" pitchFamily="34" charset="0"/>
              </a:rPr>
              <a:t>Moses said, please forgive them, or take my life in exchange!</a:t>
            </a:r>
            <a:endParaRPr lang="en-SG" dirty="0"/>
          </a:p>
        </p:txBody>
      </p:sp>
      <p:pic>
        <p:nvPicPr>
          <p:cNvPr id="6" name="Picture 5"/>
          <p:cNvPicPr>
            <a:picLocks noChangeAspect="1"/>
          </p:cNvPicPr>
          <p:nvPr/>
        </p:nvPicPr>
        <p:blipFill>
          <a:blip r:embed="rId3"/>
          <a:stretch>
            <a:fillRect/>
          </a:stretch>
        </p:blipFill>
        <p:spPr>
          <a:xfrm>
            <a:off x="4482510" y="1392067"/>
            <a:ext cx="3803333" cy="2890533"/>
          </a:xfrm>
          <a:prstGeom prst="rect">
            <a:avLst/>
          </a:prstGeom>
        </p:spPr>
      </p:pic>
      <p:sp>
        <p:nvSpPr>
          <p:cNvPr id="7" name="TextBox 6"/>
          <p:cNvSpPr txBox="1"/>
          <p:nvPr/>
        </p:nvSpPr>
        <p:spPr>
          <a:xfrm>
            <a:off x="1404851" y="4282600"/>
            <a:ext cx="6766560" cy="307777"/>
          </a:xfrm>
          <a:prstGeom prst="rect">
            <a:avLst/>
          </a:prstGeom>
          <a:noFill/>
        </p:spPr>
        <p:txBody>
          <a:bodyPr wrap="square" rtlCol="0">
            <a:spAutoFit/>
          </a:bodyPr>
          <a:lstStyle/>
          <a:p>
            <a:r>
              <a:rPr lang="en-SG" dirty="0" smtClean="0"/>
              <a:t>Jesus says, “my death paid for your sins so you can be friends again with God!”</a:t>
            </a:r>
            <a:endParaRPr lang="en-SG" dirty="0"/>
          </a:p>
        </p:txBody>
      </p:sp>
    </p:spTree>
    <p:extLst>
      <p:ext uri="{BB962C8B-B14F-4D97-AF65-F5344CB8AC3E}">
        <p14:creationId xmlns:p14="http://schemas.microsoft.com/office/powerpoint/2010/main" val="22686734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6978187" y="1309095"/>
            <a:ext cx="2052188" cy="1140105"/>
          </a:xfrm>
          <a:prstGeom prst="rect">
            <a:avLst/>
          </a:prstGeom>
        </p:spPr>
      </p:pic>
      <p:pic>
        <p:nvPicPr>
          <p:cNvPr id="15" name="Picture 14"/>
          <p:cNvPicPr>
            <a:picLocks noChangeAspect="1"/>
          </p:cNvPicPr>
          <p:nvPr/>
        </p:nvPicPr>
        <p:blipFill>
          <a:blip r:embed="rId3"/>
          <a:stretch>
            <a:fillRect/>
          </a:stretch>
        </p:blipFill>
        <p:spPr>
          <a:xfrm>
            <a:off x="5448939" y="142038"/>
            <a:ext cx="2124472" cy="1456781"/>
          </a:xfrm>
          <a:prstGeom prst="rect">
            <a:avLst/>
          </a:prstGeom>
        </p:spPr>
      </p:pic>
      <p:cxnSp>
        <p:nvCxnSpPr>
          <p:cNvPr id="6" name="Straight Connector 5"/>
          <p:cNvCxnSpPr/>
          <p:nvPr/>
        </p:nvCxnSpPr>
        <p:spPr>
          <a:xfrm>
            <a:off x="0" y="2535380"/>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4"/>
          <a:stretch>
            <a:fillRect/>
          </a:stretch>
        </p:blipFill>
        <p:spPr>
          <a:xfrm>
            <a:off x="1970880" y="103551"/>
            <a:ext cx="2021095" cy="1455187"/>
          </a:xfrm>
          <a:prstGeom prst="rect">
            <a:avLst/>
          </a:prstGeom>
        </p:spPr>
      </p:pic>
      <p:sp>
        <p:nvSpPr>
          <p:cNvPr id="8" name="TextBox 7"/>
          <p:cNvSpPr txBox="1"/>
          <p:nvPr/>
        </p:nvSpPr>
        <p:spPr>
          <a:xfrm>
            <a:off x="1888621" y="2615487"/>
            <a:ext cx="2017536" cy="1169551"/>
          </a:xfrm>
          <a:prstGeom prst="rect">
            <a:avLst/>
          </a:prstGeom>
          <a:noFill/>
        </p:spPr>
        <p:txBody>
          <a:bodyPr wrap="square" rtlCol="0">
            <a:spAutoFit/>
          </a:bodyPr>
          <a:lstStyle/>
          <a:p>
            <a:r>
              <a:rPr lang="en-SG" dirty="0" smtClean="0"/>
              <a:t>Israel rebelled against God despite God telling them not to make images of God</a:t>
            </a:r>
            <a:endParaRPr lang="en-SG" dirty="0"/>
          </a:p>
          <a:p>
            <a:endParaRPr lang="en-SG" dirty="0" smtClean="0"/>
          </a:p>
        </p:txBody>
      </p:sp>
      <p:sp>
        <p:nvSpPr>
          <p:cNvPr id="9" name="TextBox 8"/>
          <p:cNvSpPr txBox="1"/>
          <p:nvPr/>
        </p:nvSpPr>
        <p:spPr>
          <a:xfrm>
            <a:off x="0" y="2615487"/>
            <a:ext cx="1595219" cy="738664"/>
          </a:xfrm>
          <a:prstGeom prst="rect">
            <a:avLst/>
          </a:prstGeom>
          <a:noFill/>
        </p:spPr>
        <p:txBody>
          <a:bodyPr wrap="square" rtlCol="0">
            <a:spAutoFit/>
          </a:bodyPr>
          <a:lstStyle/>
          <a:p>
            <a:r>
              <a:rPr lang="en-SG" dirty="0" smtClean="0"/>
              <a:t>God loves Israel and displays his love in real action</a:t>
            </a:r>
            <a:endParaRPr lang="en-SG" dirty="0"/>
          </a:p>
        </p:txBody>
      </p:sp>
      <p:sp>
        <p:nvSpPr>
          <p:cNvPr id="10" name="TextBox 9"/>
          <p:cNvSpPr txBox="1"/>
          <p:nvPr/>
        </p:nvSpPr>
        <p:spPr>
          <a:xfrm>
            <a:off x="3991975" y="2615486"/>
            <a:ext cx="2053243" cy="1384995"/>
          </a:xfrm>
          <a:prstGeom prst="rect">
            <a:avLst/>
          </a:prstGeom>
          <a:noFill/>
        </p:spPr>
        <p:txBody>
          <a:bodyPr wrap="square" rtlCol="0">
            <a:spAutoFit/>
          </a:bodyPr>
          <a:lstStyle/>
          <a:p>
            <a:r>
              <a:rPr lang="en-SG" dirty="0" smtClean="0"/>
              <a:t>God’s anger and refusal to go with them</a:t>
            </a:r>
          </a:p>
          <a:p>
            <a:r>
              <a:rPr lang="en-SG" dirty="0" smtClean="0"/>
              <a:t>(they were destroying themselves by rebelling against God’s kindness)</a:t>
            </a:r>
            <a:endParaRPr lang="en-SG" dirty="0"/>
          </a:p>
        </p:txBody>
      </p:sp>
      <p:sp>
        <p:nvSpPr>
          <p:cNvPr id="11" name="TextBox 10"/>
          <p:cNvSpPr txBox="1"/>
          <p:nvPr/>
        </p:nvSpPr>
        <p:spPr>
          <a:xfrm>
            <a:off x="5910349" y="2615486"/>
            <a:ext cx="1363287" cy="738664"/>
          </a:xfrm>
          <a:prstGeom prst="rect">
            <a:avLst/>
          </a:prstGeom>
          <a:noFill/>
        </p:spPr>
        <p:txBody>
          <a:bodyPr wrap="square" rtlCol="0">
            <a:spAutoFit/>
          </a:bodyPr>
          <a:lstStyle/>
          <a:p>
            <a:r>
              <a:rPr lang="en-SG" dirty="0" smtClean="0"/>
              <a:t>God chooses Moses to plead for Israel</a:t>
            </a:r>
            <a:endParaRPr lang="en-SG" dirty="0"/>
          </a:p>
        </p:txBody>
      </p:sp>
      <p:sp>
        <p:nvSpPr>
          <p:cNvPr id="12" name="TextBox 11"/>
          <p:cNvSpPr txBox="1"/>
          <p:nvPr/>
        </p:nvSpPr>
        <p:spPr>
          <a:xfrm>
            <a:off x="7204510" y="2615486"/>
            <a:ext cx="1651572" cy="738664"/>
          </a:xfrm>
          <a:prstGeom prst="rect">
            <a:avLst/>
          </a:prstGeom>
          <a:noFill/>
        </p:spPr>
        <p:txBody>
          <a:bodyPr wrap="square" rtlCol="0">
            <a:spAutoFit/>
          </a:bodyPr>
          <a:lstStyle/>
          <a:p>
            <a:r>
              <a:rPr lang="en-SG" dirty="0" smtClean="0"/>
              <a:t>God’s relationship to Israel is restored</a:t>
            </a:r>
            <a:endParaRPr lang="en-SG" dirty="0"/>
          </a:p>
        </p:txBody>
      </p:sp>
      <p:pic>
        <p:nvPicPr>
          <p:cNvPr id="13" name="Picture 12"/>
          <p:cNvPicPr>
            <a:picLocks noChangeAspect="1"/>
          </p:cNvPicPr>
          <p:nvPr/>
        </p:nvPicPr>
        <p:blipFill>
          <a:blip r:embed="rId5"/>
          <a:stretch>
            <a:fillRect/>
          </a:stretch>
        </p:blipFill>
        <p:spPr>
          <a:xfrm>
            <a:off x="143162" y="1010594"/>
            <a:ext cx="1938976" cy="1454232"/>
          </a:xfrm>
          <a:prstGeom prst="rect">
            <a:avLst/>
          </a:prstGeom>
        </p:spPr>
      </p:pic>
      <p:pic>
        <p:nvPicPr>
          <p:cNvPr id="14" name="Picture 13"/>
          <p:cNvPicPr>
            <a:picLocks noChangeAspect="1"/>
          </p:cNvPicPr>
          <p:nvPr/>
        </p:nvPicPr>
        <p:blipFill>
          <a:blip r:embed="rId6"/>
          <a:stretch>
            <a:fillRect/>
          </a:stretch>
        </p:blipFill>
        <p:spPr>
          <a:xfrm>
            <a:off x="3796290" y="971974"/>
            <a:ext cx="1951711" cy="1483301"/>
          </a:xfrm>
          <a:prstGeom prst="rect">
            <a:avLst/>
          </a:prstGeom>
        </p:spPr>
      </p:pic>
      <p:cxnSp>
        <p:nvCxnSpPr>
          <p:cNvPr id="19" name="Straight Connector 18"/>
          <p:cNvCxnSpPr/>
          <p:nvPr/>
        </p:nvCxnSpPr>
        <p:spPr>
          <a:xfrm>
            <a:off x="0" y="4000481"/>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254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6978187" y="1309095"/>
            <a:ext cx="2052188" cy="1140105"/>
          </a:xfrm>
          <a:prstGeom prst="rect">
            <a:avLst/>
          </a:prstGeom>
        </p:spPr>
      </p:pic>
      <p:pic>
        <p:nvPicPr>
          <p:cNvPr id="15" name="Picture 14"/>
          <p:cNvPicPr>
            <a:picLocks noChangeAspect="1"/>
          </p:cNvPicPr>
          <p:nvPr/>
        </p:nvPicPr>
        <p:blipFill>
          <a:blip r:embed="rId3"/>
          <a:stretch>
            <a:fillRect/>
          </a:stretch>
        </p:blipFill>
        <p:spPr>
          <a:xfrm>
            <a:off x="5448939" y="142038"/>
            <a:ext cx="2124472" cy="1456781"/>
          </a:xfrm>
          <a:prstGeom prst="rect">
            <a:avLst/>
          </a:prstGeom>
        </p:spPr>
      </p:pic>
      <p:cxnSp>
        <p:nvCxnSpPr>
          <p:cNvPr id="6" name="Straight Connector 5"/>
          <p:cNvCxnSpPr/>
          <p:nvPr/>
        </p:nvCxnSpPr>
        <p:spPr>
          <a:xfrm>
            <a:off x="0" y="2535380"/>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4"/>
          <a:stretch>
            <a:fillRect/>
          </a:stretch>
        </p:blipFill>
        <p:spPr>
          <a:xfrm>
            <a:off x="1970880" y="103551"/>
            <a:ext cx="2021095" cy="1455187"/>
          </a:xfrm>
          <a:prstGeom prst="rect">
            <a:avLst/>
          </a:prstGeom>
        </p:spPr>
      </p:pic>
      <p:sp>
        <p:nvSpPr>
          <p:cNvPr id="8" name="TextBox 7"/>
          <p:cNvSpPr txBox="1"/>
          <p:nvPr/>
        </p:nvSpPr>
        <p:spPr>
          <a:xfrm>
            <a:off x="1888621" y="2615487"/>
            <a:ext cx="2017536" cy="1169551"/>
          </a:xfrm>
          <a:prstGeom prst="rect">
            <a:avLst/>
          </a:prstGeom>
          <a:noFill/>
        </p:spPr>
        <p:txBody>
          <a:bodyPr wrap="square" rtlCol="0">
            <a:spAutoFit/>
          </a:bodyPr>
          <a:lstStyle/>
          <a:p>
            <a:r>
              <a:rPr lang="en-SG" dirty="0" smtClean="0"/>
              <a:t>Israel rebelled against God despite God telling them not to make images of God</a:t>
            </a:r>
            <a:endParaRPr lang="en-SG" dirty="0"/>
          </a:p>
          <a:p>
            <a:endParaRPr lang="en-SG" dirty="0" smtClean="0"/>
          </a:p>
        </p:txBody>
      </p:sp>
      <p:sp>
        <p:nvSpPr>
          <p:cNvPr id="9" name="TextBox 8"/>
          <p:cNvSpPr txBox="1"/>
          <p:nvPr/>
        </p:nvSpPr>
        <p:spPr>
          <a:xfrm>
            <a:off x="0" y="2615487"/>
            <a:ext cx="1595219" cy="738664"/>
          </a:xfrm>
          <a:prstGeom prst="rect">
            <a:avLst/>
          </a:prstGeom>
          <a:noFill/>
        </p:spPr>
        <p:txBody>
          <a:bodyPr wrap="square" rtlCol="0">
            <a:spAutoFit/>
          </a:bodyPr>
          <a:lstStyle/>
          <a:p>
            <a:r>
              <a:rPr lang="en-SG" dirty="0" smtClean="0"/>
              <a:t>God loves Israel and displays his love in real action</a:t>
            </a:r>
            <a:endParaRPr lang="en-SG" dirty="0"/>
          </a:p>
        </p:txBody>
      </p:sp>
      <p:sp>
        <p:nvSpPr>
          <p:cNvPr id="10" name="TextBox 9"/>
          <p:cNvSpPr txBox="1"/>
          <p:nvPr/>
        </p:nvSpPr>
        <p:spPr>
          <a:xfrm>
            <a:off x="3991975" y="2615486"/>
            <a:ext cx="2053243" cy="1384995"/>
          </a:xfrm>
          <a:prstGeom prst="rect">
            <a:avLst/>
          </a:prstGeom>
          <a:noFill/>
        </p:spPr>
        <p:txBody>
          <a:bodyPr wrap="square" rtlCol="0">
            <a:spAutoFit/>
          </a:bodyPr>
          <a:lstStyle/>
          <a:p>
            <a:r>
              <a:rPr lang="en-SG" dirty="0" smtClean="0"/>
              <a:t>God’s anger and refusal to go with them</a:t>
            </a:r>
          </a:p>
          <a:p>
            <a:r>
              <a:rPr lang="en-SG" dirty="0" smtClean="0"/>
              <a:t>(they were destroying themselves by rebelling against God’s kindness)</a:t>
            </a:r>
            <a:endParaRPr lang="en-SG" dirty="0"/>
          </a:p>
        </p:txBody>
      </p:sp>
      <p:sp>
        <p:nvSpPr>
          <p:cNvPr id="11" name="TextBox 10"/>
          <p:cNvSpPr txBox="1"/>
          <p:nvPr/>
        </p:nvSpPr>
        <p:spPr>
          <a:xfrm>
            <a:off x="5910349" y="2615486"/>
            <a:ext cx="1363287" cy="738664"/>
          </a:xfrm>
          <a:prstGeom prst="rect">
            <a:avLst/>
          </a:prstGeom>
          <a:noFill/>
        </p:spPr>
        <p:txBody>
          <a:bodyPr wrap="square" rtlCol="0">
            <a:spAutoFit/>
          </a:bodyPr>
          <a:lstStyle/>
          <a:p>
            <a:r>
              <a:rPr lang="en-SG" dirty="0" smtClean="0"/>
              <a:t>God chooses Moses to plead for Israel</a:t>
            </a:r>
            <a:endParaRPr lang="en-SG" dirty="0"/>
          </a:p>
        </p:txBody>
      </p:sp>
      <p:sp>
        <p:nvSpPr>
          <p:cNvPr id="12" name="TextBox 11"/>
          <p:cNvSpPr txBox="1"/>
          <p:nvPr/>
        </p:nvSpPr>
        <p:spPr>
          <a:xfrm>
            <a:off x="7204510" y="2615486"/>
            <a:ext cx="1651572" cy="738664"/>
          </a:xfrm>
          <a:prstGeom prst="rect">
            <a:avLst/>
          </a:prstGeom>
          <a:noFill/>
        </p:spPr>
        <p:txBody>
          <a:bodyPr wrap="square" rtlCol="0">
            <a:spAutoFit/>
          </a:bodyPr>
          <a:lstStyle/>
          <a:p>
            <a:r>
              <a:rPr lang="en-SG" dirty="0" smtClean="0"/>
              <a:t>God’s relationship to Israel is restored</a:t>
            </a:r>
            <a:endParaRPr lang="en-SG" dirty="0"/>
          </a:p>
        </p:txBody>
      </p:sp>
      <p:pic>
        <p:nvPicPr>
          <p:cNvPr id="13" name="Picture 12"/>
          <p:cNvPicPr>
            <a:picLocks noChangeAspect="1"/>
          </p:cNvPicPr>
          <p:nvPr/>
        </p:nvPicPr>
        <p:blipFill>
          <a:blip r:embed="rId5"/>
          <a:stretch>
            <a:fillRect/>
          </a:stretch>
        </p:blipFill>
        <p:spPr>
          <a:xfrm>
            <a:off x="143162" y="1010594"/>
            <a:ext cx="1938976" cy="1454232"/>
          </a:xfrm>
          <a:prstGeom prst="rect">
            <a:avLst/>
          </a:prstGeom>
        </p:spPr>
      </p:pic>
      <p:pic>
        <p:nvPicPr>
          <p:cNvPr id="14" name="Picture 13"/>
          <p:cNvPicPr>
            <a:picLocks noChangeAspect="1"/>
          </p:cNvPicPr>
          <p:nvPr/>
        </p:nvPicPr>
        <p:blipFill>
          <a:blip r:embed="rId6"/>
          <a:stretch>
            <a:fillRect/>
          </a:stretch>
        </p:blipFill>
        <p:spPr>
          <a:xfrm>
            <a:off x="3796290" y="971974"/>
            <a:ext cx="1951711" cy="1483301"/>
          </a:xfrm>
          <a:prstGeom prst="rect">
            <a:avLst/>
          </a:prstGeom>
        </p:spPr>
      </p:pic>
      <p:cxnSp>
        <p:nvCxnSpPr>
          <p:cNvPr id="19" name="Straight Connector 18"/>
          <p:cNvCxnSpPr/>
          <p:nvPr/>
        </p:nvCxnSpPr>
        <p:spPr>
          <a:xfrm>
            <a:off x="0" y="4000481"/>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754789" y="4003716"/>
            <a:ext cx="2017536" cy="738664"/>
          </a:xfrm>
          <a:prstGeom prst="rect">
            <a:avLst/>
          </a:prstGeom>
          <a:solidFill>
            <a:schemeClr val="bg2"/>
          </a:solidFill>
        </p:spPr>
        <p:txBody>
          <a:bodyPr wrap="square" rtlCol="0">
            <a:spAutoFit/>
          </a:bodyPr>
          <a:lstStyle/>
          <a:p>
            <a:r>
              <a:rPr lang="en-SG" dirty="0" smtClean="0">
                <a:solidFill>
                  <a:schemeClr val="bg1"/>
                </a:solidFill>
              </a:rPr>
              <a:t>We rebel against God and go our own way as enemies of God (sin)</a:t>
            </a:r>
          </a:p>
        </p:txBody>
      </p:sp>
      <p:sp>
        <p:nvSpPr>
          <p:cNvPr id="18" name="TextBox 17"/>
          <p:cNvSpPr txBox="1"/>
          <p:nvPr/>
        </p:nvSpPr>
        <p:spPr>
          <a:xfrm>
            <a:off x="0" y="4003716"/>
            <a:ext cx="1595219" cy="738664"/>
          </a:xfrm>
          <a:prstGeom prst="rect">
            <a:avLst/>
          </a:prstGeom>
          <a:solidFill>
            <a:schemeClr val="bg2"/>
          </a:solidFill>
        </p:spPr>
        <p:txBody>
          <a:bodyPr wrap="square" rtlCol="0">
            <a:spAutoFit/>
          </a:bodyPr>
          <a:lstStyle/>
          <a:p>
            <a:r>
              <a:rPr lang="en-SG" dirty="0" smtClean="0">
                <a:solidFill>
                  <a:schemeClr val="bg1"/>
                </a:solidFill>
              </a:rPr>
              <a:t>God loves you and wants you to love him too</a:t>
            </a:r>
            <a:endParaRPr lang="en-SG" dirty="0">
              <a:solidFill>
                <a:schemeClr val="bg1"/>
              </a:solidFill>
            </a:endParaRPr>
          </a:p>
        </p:txBody>
      </p:sp>
      <p:sp>
        <p:nvSpPr>
          <p:cNvPr id="20" name="TextBox 19"/>
          <p:cNvSpPr txBox="1"/>
          <p:nvPr/>
        </p:nvSpPr>
        <p:spPr>
          <a:xfrm>
            <a:off x="3875703" y="4003715"/>
            <a:ext cx="1826934" cy="954107"/>
          </a:xfrm>
          <a:prstGeom prst="rect">
            <a:avLst/>
          </a:prstGeom>
          <a:solidFill>
            <a:schemeClr val="bg2"/>
          </a:solidFill>
        </p:spPr>
        <p:txBody>
          <a:bodyPr wrap="square" rtlCol="0">
            <a:spAutoFit/>
          </a:bodyPr>
          <a:lstStyle/>
          <a:p>
            <a:r>
              <a:rPr lang="en-SG" dirty="0" smtClean="0">
                <a:solidFill>
                  <a:schemeClr val="bg1"/>
                </a:solidFill>
              </a:rPr>
              <a:t>God needs to punish our sin by condemning us to death</a:t>
            </a:r>
            <a:endParaRPr lang="en-SG" dirty="0">
              <a:solidFill>
                <a:schemeClr val="bg1"/>
              </a:solidFill>
            </a:endParaRPr>
          </a:p>
        </p:txBody>
      </p:sp>
      <p:sp>
        <p:nvSpPr>
          <p:cNvPr id="21" name="TextBox 20"/>
          <p:cNvSpPr txBox="1"/>
          <p:nvPr/>
        </p:nvSpPr>
        <p:spPr>
          <a:xfrm>
            <a:off x="5818910" y="4003715"/>
            <a:ext cx="1282645" cy="738664"/>
          </a:xfrm>
          <a:prstGeom prst="rect">
            <a:avLst/>
          </a:prstGeom>
          <a:solidFill>
            <a:schemeClr val="bg2"/>
          </a:solidFill>
        </p:spPr>
        <p:txBody>
          <a:bodyPr wrap="square" rtlCol="0">
            <a:spAutoFit/>
          </a:bodyPr>
          <a:lstStyle/>
          <a:p>
            <a:r>
              <a:rPr lang="en-SG" dirty="0" smtClean="0">
                <a:solidFill>
                  <a:schemeClr val="bg1"/>
                </a:solidFill>
              </a:rPr>
              <a:t>God chooses Jesus to plead for us</a:t>
            </a:r>
            <a:endParaRPr lang="en-SG" dirty="0">
              <a:solidFill>
                <a:schemeClr val="bg1"/>
              </a:solidFill>
            </a:endParaRPr>
          </a:p>
        </p:txBody>
      </p:sp>
      <p:sp>
        <p:nvSpPr>
          <p:cNvPr id="22" name="TextBox 21"/>
          <p:cNvSpPr txBox="1"/>
          <p:nvPr/>
        </p:nvSpPr>
        <p:spPr>
          <a:xfrm>
            <a:off x="7204509" y="4003715"/>
            <a:ext cx="1825865" cy="954107"/>
          </a:xfrm>
          <a:prstGeom prst="rect">
            <a:avLst/>
          </a:prstGeom>
          <a:solidFill>
            <a:schemeClr val="bg2"/>
          </a:solidFill>
        </p:spPr>
        <p:txBody>
          <a:bodyPr wrap="square" rtlCol="0">
            <a:spAutoFit/>
          </a:bodyPr>
          <a:lstStyle/>
          <a:p>
            <a:r>
              <a:rPr lang="en-SG" dirty="0" smtClean="0">
                <a:solidFill>
                  <a:schemeClr val="bg1"/>
                </a:solidFill>
              </a:rPr>
              <a:t>God’s relationship to us is restored (if you turn away from sin and follow Jesus)</a:t>
            </a:r>
            <a:endParaRPr lang="en-SG" dirty="0">
              <a:solidFill>
                <a:schemeClr val="bg1"/>
              </a:solidFill>
            </a:endParaRPr>
          </a:p>
        </p:txBody>
      </p:sp>
      <p:cxnSp>
        <p:nvCxnSpPr>
          <p:cNvPr id="23" name="Straight Connector 22"/>
          <p:cNvCxnSpPr/>
          <p:nvPr/>
        </p:nvCxnSpPr>
        <p:spPr>
          <a:xfrm>
            <a:off x="0" y="5031263"/>
            <a:ext cx="91440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0483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Do this quiz on your own pieces of paper</a:t>
            </a:r>
            <a:endParaRPr lang="en-SG" dirty="0"/>
          </a:p>
        </p:txBody>
      </p:sp>
      <p:sp>
        <p:nvSpPr>
          <p:cNvPr id="3" name="Text Placeholder 2"/>
          <p:cNvSpPr>
            <a:spLocks noGrp="1"/>
          </p:cNvSpPr>
          <p:nvPr>
            <p:ph type="body" idx="1"/>
          </p:nvPr>
        </p:nvSpPr>
        <p:spPr>
          <a:xfrm>
            <a:off x="311700" y="1280256"/>
            <a:ext cx="8520600" cy="3334800"/>
          </a:xfrm>
        </p:spPr>
        <p:txBody>
          <a:bodyPr/>
          <a:lstStyle/>
          <a:p>
            <a:pPr>
              <a:buFont typeface="+mj-lt"/>
              <a:buAutoNum type="arabicPeriod"/>
            </a:pPr>
            <a:r>
              <a:rPr lang="en-SG" dirty="0" smtClean="0"/>
              <a:t>What evil thing did Israel do that God was so angry with?</a:t>
            </a:r>
          </a:p>
          <a:p>
            <a:pPr>
              <a:buFont typeface="+mj-lt"/>
              <a:buAutoNum type="arabicPeriod"/>
            </a:pPr>
            <a:r>
              <a:rPr lang="en-SG" dirty="0" smtClean="0"/>
              <a:t>What commandment did Israel break?</a:t>
            </a:r>
          </a:p>
          <a:p>
            <a:pPr>
              <a:buFont typeface="+mj-lt"/>
              <a:buAutoNum type="arabicPeriod"/>
            </a:pPr>
            <a:r>
              <a:rPr lang="en-SG" dirty="0" smtClean="0"/>
              <a:t>What two things did God want to do to Israel as a result of their sin?</a:t>
            </a:r>
          </a:p>
          <a:p>
            <a:pPr>
              <a:buFont typeface="+mj-lt"/>
              <a:buAutoNum type="arabicPeriod"/>
            </a:pPr>
            <a:r>
              <a:rPr lang="en-SG" dirty="0" smtClean="0"/>
              <a:t>What two things did Moses do to change God’s mind?</a:t>
            </a:r>
          </a:p>
          <a:p>
            <a:pPr>
              <a:buFont typeface="+mj-lt"/>
              <a:buAutoNum type="arabicPeriod"/>
            </a:pPr>
            <a:r>
              <a:rPr lang="en-SG" dirty="0" smtClean="0"/>
              <a:t>Even after he said he wouldn’t destroy Israel, why didn’t God want to go with Israel to the Promised Land?</a:t>
            </a:r>
          </a:p>
          <a:p>
            <a:pPr>
              <a:buFont typeface="+mj-lt"/>
              <a:buAutoNum type="arabicPeriod"/>
            </a:pPr>
            <a:r>
              <a:rPr lang="en-SG" dirty="0" smtClean="0"/>
              <a:t>Even though the Promised Land had a lot of resources, what would the Promised Land be like without God?</a:t>
            </a:r>
          </a:p>
          <a:p>
            <a:pPr>
              <a:buFont typeface="+mj-lt"/>
              <a:buAutoNum type="arabicPeriod"/>
            </a:pPr>
            <a:r>
              <a:rPr lang="en-SG" dirty="0" smtClean="0"/>
              <a:t>What made God agree to go with Israel?</a:t>
            </a:r>
          </a:p>
          <a:p>
            <a:pPr>
              <a:buFont typeface="+mj-lt"/>
              <a:buAutoNum type="arabicPeriod"/>
            </a:pPr>
            <a:r>
              <a:rPr lang="en-SG" dirty="0" smtClean="0"/>
              <a:t>How is Jesus similar to Moses?</a:t>
            </a:r>
          </a:p>
          <a:p>
            <a:pPr>
              <a:buFont typeface="+mj-lt"/>
              <a:buAutoNum type="arabicPeriod"/>
            </a:pPr>
            <a:r>
              <a:rPr lang="en-SG" dirty="0" smtClean="0"/>
              <a:t>How is Jesus different to Moses?</a:t>
            </a:r>
            <a:endParaRPr lang="en-SG" dirty="0"/>
          </a:p>
        </p:txBody>
      </p:sp>
    </p:spTree>
    <p:extLst>
      <p:ext uri="{BB962C8B-B14F-4D97-AF65-F5344CB8AC3E}">
        <p14:creationId xmlns:p14="http://schemas.microsoft.com/office/powerpoint/2010/main" val="37590418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sp>
        <p:nvSpPr>
          <p:cNvPr id="3" name="Text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41049634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41825"/>
            <a:ext cx="8520600" cy="572700"/>
          </a:xfrm>
        </p:spPr>
        <p:txBody>
          <a:bodyPr/>
          <a:lstStyle/>
          <a:p>
            <a:r>
              <a:rPr lang="en-SG" dirty="0" smtClean="0"/>
              <a:t>Answers</a:t>
            </a:r>
            <a:endParaRPr lang="en-SG" dirty="0"/>
          </a:p>
        </p:txBody>
      </p:sp>
      <p:sp>
        <p:nvSpPr>
          <p:cNvPr id="3" name="Text Placeholder 2"/>
          <p:cNvSpPr>
            <a:spLocks noGrp="1"/>
          </p:cNvSpPr>
          <p:nvPr>
            <p:ph type="body" idx="1"/>
          </p:nvPr>
        </p:nvSpPr>
        <p:spPr>
          <a:xfrm>
            <a:off x="4405744" y="529900"/>
            <a:ext cx="4426555" cy="3754350"/>
          </a:xfrm>
        </p:spPr>
        <p:txBody>
          <a:bodyPr/>
          <a:lstStyle/>
          <a:p>
            <a:pPr>
              <a:buFont typeface="+mj-lt"/>
              <a:buAutoNum type="arabicPeriod"/>
            </a:pPr>
            <a:r>
              <a:rPr lang="en-SG" sz="1400" dirty="0">
                <a:latin typeface="+mj-lt"/>
              </a:rPr>
              <a:t>Golden calf</a:t>
            </a:r>
          </a:p>
          <a:p>
            <a:pPr>
              <a:buFont typeface="+mj-lt"/>
              <a:buAutoNum type="arabicPeriod"/>
            </a:pPr>
            <a:r>
              <a:rPr lang="en-SG" sz="1400" dirty="0">
                <a:latin typeface="+mj-lt"/>
              </a:rPr>
              <a:t>1 and 2. You shall have no other gods before me. You shall not make any image and worship it.</a:t>
            </a:r>
          </a:p>
          <a:p>
            <a:pPr>
              <a:buFont typeface="+mj-lt"/>
              <a:buAutoNum type="arabicPeriod"/>
            </a:pPr>
            <a:r>
              <a:rPr lang="en-SG" sz="1400" dirty="0">
                <a:latin typeface="+mj-lt"/>
              </a:rPr>
              <a:t>Wipe out Israel and restart again with Moses.</a:t>
            </a:r>
          </a:p>
          <a:p>
            <a:pPr>
              <a:buFont typeface="+mj-lt"/>
              <a:buAutoNum type="arabicPeriod"/>
            </a:pPr>
            <a:r>
              <a:rPr lang="en-SG" sz="1400" dirty="0">
                <a:latin typeface="+mj-lt"/>
              </a:rPr>
              <a:t>Moses pleaded with God and offered himself in exchange for Israel</a:t>
            </a:r>
          </a:p>
          <a:p>
            <a:pPr>
              <a:buFont typeface="+mj-lt"/>
              <a:buAutoNum type="arabicPeriod"/>
            </a:pPr>
            <a:r>
              <a:rPr lang="en-SG" sz="1400" dirty="0">
                <a:latin typeface="+mj-lt"/>
              </a:rPr>
              <a:t>God might destroy Israel because they were so sinful.</a:t>
            </a:r>
          </a:p>
          <a:p>
            <a:pPr>
              <a:buFont typeface="+mj-lt"/>
              <a:buAutoNum type="arabicPeriod"/>
            </a:pPr>
            <a:r>
              <a:rPr lang="en-SG" sz="1400" dirty="0">
                <a:latin typeface="+mj-lt"/>
              </a:rPr>
              <a:t>Empty, nothing special, not worth it.</a:t>
            </a:r>
          </a:p>
          <a:p>
            <a:pPr>
              <a:buFont typeface="+mj-lt"/>
              <a:buAutoNum type="arabicPeriod"/>
            </a:pPr>
            <a:r>
              <a:rPr lang="en-SG" sz="1400" dirty="0">
                <a:latin typeface="+mj-lt"/>
              </a:rPr>
              <a:t>Moses pleaded with God based on Moses’ favour with </a:t>
            </a:r>
            <a:r>
              <a:rPr lang="en-SG" sz="1400" dirty="0" smtClean="0">
                <a:latin typeface="+mj-lt"/>
              </a:rPr>
              <a:t>God</a:t>
            </a:r>
          </a:p>
          <a:p>
            <a:pPr>
              <a:buFont typeface="+mj-lt"/>
              <a:buAutoNum type="arabicPeriod"/>
            </a:pPr>
            <a:r>
              <a:rPr lang="en-SG" sz="1400" dirty="0" smtClean="0">
                <a:latin typeface="+mj-lt"/>
              </a:rPr>
              <a:t>Jesus pleads for us like Moses pleaded for Israel’s life; God chose Jesus and Moses to plead.</a:t>
            </a:r>
          </a:p>
          <a:p>
            <a:pPr>
              <a:buFont typeface="+mj-lt"/>
              <a:buAutoNum type="arabicPeriod"/>
            </a:pPr>
            <a:r>
              <a:rPr lang="en-SG" sz="1400" dirty="0" smtClean="0">
                <a:latin typeface="+mj-lt"/>
              </a:rPr>
              <a:t>Jesus is God, Jesus sacrificed his life for our lives but Moses didn’t die for Israel.</a:t>
            </a:r>
            <a:endParaRPr lang="en-SG" sz="1400" dirty="0">
              <a:latin typeface="+mj-lt"/>
            </a:endParaRPr>
          </a:p>
        </p:txBody>
      </p:sp>
      <p:sp>
        <p:nvSpPr>
          <p:cNvPr id="5" name="Text Placeholder 2"/>
          <p:cNvSpPr txBox="1">
            <a:spLocks/>
          </p:cNvSpPr>
          <p:nvPr/>
        </p:nvSpPr>
        <p:spPr>
          <a:xfrm>
            <a:off x="311700" y="860706"/>
            <a:ext cx="4094044" cy="3754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layfair Display"/>
              <a:buChar char="●"/>
              <a:defRPr sz="1800" b="0" i="0" u="none" strike="noStrike" cap="none">
                <a:solidFill>
                  <a:schemeClr val="dk2"/>
                </a:solidFill>
                <a:latin typeface="Playfair Display"/>
                <a:ea typeface="Playfair Display"/>
                <a:cs typeface="Playfair Display"/>
                <a:sym typeface="Playfair Display"/>
              </a:defRPr>
            </a:lvl1pPr>
            <a:lvl2pPr marL="914400" marR="0" lvl="1" indent="-317500" algn="l" rtl="0">
              <a:lnSpc>
                <a:spcPct val="115000"/>
              </a:lnSpc>
              <a:spcBef>
                <a:spcPts val="160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2pPr>
            <a:lvl3pPr marL="1371600" marR="0" lvl="2" indent="-317500" algn="l" rtl="0">
              <a:lnSpc>
                <a:spcPct val="115000"/>
              </a:lnSpc>
              <a:spcBef>
                <a:spcPts val="160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3pPr>
            <a:lvl4pPr marL="1828800" marR="0" lvl="3" indent="-317500" algn="l" rtl="0">
              <a:lnSpc>
                <a:spcPct val="115000"/>
              </a:lnSpc>
              <a:spcBef>
                <a:spcPts val="160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4pPr>
            <a:lvl5pPr marL="2286000" marR="0" lvl="4" indent="-317500" algn="l" rtl="0">
              <a:lnSpc>
                <a:spcPct val="115000"/>
              </a:lnSpc>
              <a:spcBef>
                <a:spcPts val="160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5pPr>
            <a:lvl6pPr marL="2743200" marR="0" lvl="5" indent="-317500" algn="l" rtl="0">
              <a:lnSpc>
                <a:spcPct val="115000"/>
              </a:lnSpc>
              <a:spcBef>
                <a:spcPts val="160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6pPr>
            <a:lvl7pPr marL="3200400" marR="0" lvl="6" indent="-317500" algn="l" rtl="0">
              <a:lnSpc>
                <a:spcPct val="115000"/>
              </a:lnSpc>
              <a:spcBef>
                <a:spcPts val="160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7pPr>
            <a:lvl8pPr marL="3657600" marR="0" lvl="7" indent="-317500" algn="l" rtl="0">
              <a:lnSpc>
                <a:spcPct val="115000"/>
              </a:lnSpc>
              <a:spcBef>
                <a:spcPts val="1600"/>
              </a:spcBef>
              <a:spcAft>
                <a:spcPts val="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8pPr>
            <a:lvl9pPr marL="4114800" marR="0" lvl="8" indent="-317500" algn="l" rtl="0">
              <a:lnSpc>
                <a:spcPct val="115000"/>
              </a:lnSpc>
              <a:spcBef>
                <a:spcPts val="1600"/>
              </a:spcBef>
              <a:spcAft>
                <a:spcPts val="1600"/>
              </a:spcAft>
              <a:buClr>
                <a:schemeClr val="dk2"/>
              </a:buClr>
              <a:buSzPts val="1400"/>
              <a:buFont typeface="Playfair Display"/>
              <a:buChar char="■"/>
              <a:defRPr sz="1400" b="0" i="0" u="none" strike="noStrike" cap="none">
                <a:solidFill>
                  <a:schemeClr val="dk2"/>
                </a:solidFill>
                <a:latin typeface="Playfair Display"/>
                <a:ea typeface="Playfair Display"/>
                <a:cs typeface="Playfair Display"/>
                <a:sym typeface="Playfair Display"/>
              </a:defRPr>
            </a:lvl9pPr>
          </a:lstStyle>
          <a:p>
            <a:pPr>
              <a:buFont typeface="+mj-lt"/>
              <a:buAutoNum type="arabicPeriod"/>
            </a:pPr>
            <a:r>
              <a:rPr lang="en-SG" sz="1400" dirty="0" smtClean="0">
                <a:latin typeface="+mj-lt"/>
              </a:rPr>
              <a:t>What evil thing did Israel do that God was so angry with?</a:t>
            </a:r>
          </a:p>
          <a:p>
            <a:pPr>
              <a:buFont typeface="+mj-lt"/>
              <a:buAutoNum type="arabicPeriod"/>
            </a:pPr>
            <a:r>
              <a:rPr lang="en-SG" sz="1400" dirty="0" smtClean="0">
                <a:latin typeface="+mj-lt"/>
              </a:rPr>
              <a:t>What commandment did Israel break?</a:t>
            </a:r>
          </a:p>
          <a:p>
            <a:pPr>
              <a:buFont typeface="+mj-lt"/>
              <a:buAutoNum type="arabicPeriod"/>
            </a:pPr>
            <a:r>
              <a:rPr lang="en-SG" sz="1400" dirty="0" smtClean="0">
                <a:latin typeface="+mj-lt"/>
              </a:rPr>
              <a:t>What two things did God want to do to Israel as a result of their sin?</a:t>
            </a:r>
          </a:p>
          <a:p>
            <a:pPr>
              <a:buFont typeface="+mj-lt"/>
              <a:buAutoNum type="arabicPeriod"/>
            </a:pPr>
            <a:r>
              <a:rPr lang="en-SG" sz="1400" dirty="0" smtClean="0">
                <a:latin typeface="+mj-lt"/>
              </a:rPr>
              <a:t>What two things did Moses do to change God’s mind?</a:t>
            </a:r>
          </a:p>
          <a:p>
            <a:pPr>
              <a:buFont typeface="+mj-lt"/>
              <a:buAutoNum type="arabicPeriod"/>
            </a:pPr>
            <a:r>
              <a:rPr lang="en-SG" sz="1400" dirty="0" smtClean="0">
                <a:latin typeface="+mj-lt"/>
              </a:rPr>
              <a:t>Even after he said he wouldn’t destroy Israel, why didn’t God want to go with Israel to the Promised Land?</a:t>
            </a:r>
          </a:p>
          <a:p>
            <a:pPr>
              <a:buFont typeface="+mj-lt"/>
              <a:buAutoNum type="arabicPeriod"/>
            </a:pPr>
            <a:r>
              <a:rPr lang="en-SG" sz="1400" dirty="0" smtClean="0">
                <a:latin typeface="+mj-lt"/>
              </a:rPr>
              <a:t>Even though the Promised Land had a lot of resources, what would the Promised Land be like without God?</a:t>
            </a:r>
          </a:p>
          <a:p>
            <a:pPr>
              <a:buFont typeface="+mj-lt"/>
              <a:buAutoNum type="arabicPeriod"/>
            </a:pPr>
            <a:r>
              <a:rPr lang="en-SG" sz="1400" dirty="0" smtClean="0">
                <a:latin typeface="+mj-lt"/>
              </a:rPr>
              <a:t>What made God agree to go with Israel?</a:t>
            </a:r>
          </a:p>
          <a:p>
            <a:pPr>
              <a:buFont typeface="+mj-lt"/>
              <a:buAutoNum type="arabicPeriod"/>
            </a:pPr>
            <a:r>
              <a:rPr lang="en-SG" sz="1400" dirty="0" smtClean="0">
                <a:latin typeface="+mj-lt"/>
              </a:rPr>
              <a:t>How is Jesus similar to Moses?</a:t>
            </a:r>
          </a:p>
          <a:p>
            <a:pPr>
              <a:buFont typeface="+mj-lt"/>
              <a:buAutoNum type="arabicPeriod"/>
            </a:pPr>
            <a:r>
              <a:rPr lang="en-SG" sz="1400" dirty="0" smtClean="0">
                <a:latin typeface="+mj-lt"/>
              </a:rPr>
              <a:t>How is Jesus different to Moses?</a:t>
            </a:r>
            <a:endParaRPr lang="en-SG" sz="1400" dirty="0">
              <a:latin typeface="+mj-lt"/>
            </a:endParaRPr>
          </a:p>
        </p:txBody>
      </p:sp>
    </p:spTree>
    <p:extLst>
      <p:ext uri="{BB962C8B-B14F-4D97-AF65-F5344CB8AC3E}">
        <p14:creationId xmlns:p14="http://schemas.microsoft.com/office/powerpoint/2010/main" val="5638725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Format</a:t>
            </a:r>
            <a:endParaRPr lang="en-SG" dirty="0"/>
          </a:p>
        </p:txBody>
      </p:sp>
      <p:sp>
        <p:nvSpPr>
          <p:cNvPr id="3" name="Text Placeholder 2"/>
          <p:cNvSpPr>
            <a:spLocks noGrp="1"/>
          </p:cNvSpPr>
          <p:nvPr>
            <p:ph type="body" idx="1"/>
          </p:nvPr>
        </p:nvSpPr>
        <p:spPr/>
        <p:txBody>
          <a:bodyPr/>
          <a:lstStyle/>
          <a:p>
            <a:r>
              <a:rPr lang="en-SG" dirty="0" smtClean="0"/>
              <a:t>11:00 Art worship</a:t>
            </a:r>
          </a:p>
          <a:p>
            <a:r>
              <a:rPr lang="en-SG" dirty="0" smtClean="0"/>
              <a:t>11:10 Recap</a:t>
            </a:r>
          </a:p>
          <a:p>
            <a:r>
              <a:rPr lang="en-SG" dirty="0" smtClean="0"/>
              <a:t>11:20 Lesson A</a:t>
            </a:r>
          </a:p>
          <a:p>
            <a:r>
              <a:rPr lang="en-SG" dirty="0" smtClean="0"/>
              <a:t>11:35 Torch Game</a:t>
            </a:r>
          </a:p>
          <a:p>
            <a:r>
              <a:rPr lang="en-SG" dirty="0" smtClean="0"/>
              <a:t>11:45 Toilet Break</a:t>
            </a:r>
          </a:p>
          <a:p>
            <a:r>
              <a:rPr lang="en-SG" dirty="0" smtClean="0"/>
              <a:t>11:55 Lesson B + Quiz</a:t>
            </a:r>
          </a:p>
          <a:p>
            <a:r>
              <a:rPr lang="en-SG" dirty="0" smtClean="0"/>
              <a:t>12:10 Summary</a:t>
            </a:r>
          </a:p>
          <a:p>
            <a:r>
              <a:rPr lang="en-SG" dirty="0" smtClean="0"/>
              <a:t>12:15 Polar Bear</a:t>
            </a:r>
          </a:p>
          <a:p>
            <a:endParaRPr lang="en-SG" dirty="0"/>
          </a:p>
        </p:txBody>
      </p:sp>
    </p:spTree>
    <p:extLst>
      <p:ext uri="{BB962C8B-B14F-4D97-AF65-F5344CB8AC3E}">
        <p14:creationId xmlns:p14="http://schemas.microsoft.com/office/powerpoint/2010/main" val="20839014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3" name="TextBox 2"/>
          <p:cNvSpPr txBox="1"/>
          <p:nvPr/>
        </p:nvSpPr>
        <p:spPr>
          <a:xfrm>
            <a:off x="467834" y="382772"/>
            <a:ext cx="8162448" cy="1569660"/>
          </a:xfrm>
          <a:prstGeom prst="rect">
            <a:avLst/>
          </a:prstGeom>
          <a:noFill/>
        </p:spPr>
        <p:txBody>
          <a:bodyPr wrap="square" rtlCol="0">
            <a:spAutoFit/>
          </a:bodyPr>
          <a:lstStyle/>
          <a:p>
            <a:pPr algn="ctr"/>
            <a:r>
              <a:rPr lang="en-US" sz="3200" dirty="0" smtClean="0">
                <a:solidFill>
                  <a:srgbClr val="00B0F0"/>
                </a:solidFill>
                <a:latin typeface="Comic Sans MS" charset="0"/>
                <a:ea typeface="Comic Sans MS" charset="0"/>
                <a:cs typeface="Comic Sans MS" charset="0"/>
              </a:rPr>
              <a:t>In even the simplest thing, </a:t>
            </a:r>
          </a:p>
          <a:p>
            <a:pPr algn="ctr"/>
            <a:r>
              <a:rPr lang="en-US" sz="3200" b="1" u="sng" dirty="0" smtClean="0">
                <a:solidFill>
                  <a:schemeClr val="bg2"/>
                </a:solidFill>
                <a:latin typeface="Comic Sans MS" charset="0"/>
                <a:ea typeface="Comic Sans MS" charset="0"/>
                <a:cs typeface="Comic Sans MS" charset="0"/>
              </a:rPr>
              <a:t>we do it as for God</a:t>
            </a:r>
            <a:r>
              <a:rPr lang="en-US" sz="3200" dirty="0" smtClean="0">
                <a:solidFill>
                  <a:schemeClr val="bg2"/>
                </a:solidFill>
                <a:latin typeface="Comic Sans MS" charset="0"/>
                <a:ea typeface="Comic Sans MS" charset="0"/>
                <a:cs typeface="Comic Sans MS" charset="0"/>
              </a:rPr>
              <a:t>,</a:t>
            </a:r>
            <a:r>
              <a:rPr lang="en-US" sz="3200" dirty="0" smtClean="0">
                <a:solidFill>
                  <a:srgbClr val="00B0F0"/>
                </a:solidFill>
                <a:latin typeface="Comic Sans MS" charset="0"/>
                <a:ea typeface="Comic Sans MS" charset="0"/>
                <a:cs typeface="Comic Sans MS" charset="0"/>
              </a:rPr>
              <a:t> and not for people. </a:t>
            </a:r>
          </a:p>
          <a:p>
            <a:pPr algn="ctr"/>
            <a:r>
              <a:rPr lang="en-US" sz="3200" dirty="0" smtClean="0">
                <a:solidFill>
                  <a:srgbClr val="00B0F0"/>
                </a:solidFill>
                <a:latin typeface="Comic Sans MS" charset="0"/>
                <a:ea typeface="Comic Sans MS" charset="0"/>
                <a:cs typeface="Comic Sans MS" charset="0"/>
              </a:rPr>
              <a:t>That’s worship.</a:t>
            </a:r>
            <a:endParaRPr lang="en-US" sz="3200" b="1" u="sng" dirty="0">
              <a:solidFill>
                <a:schemeClr val="bg2"/>
              </a:solidFill>
              <a:latin typeface="Comic Sans MS" charset="0"/>
              <a:ea typeface="Comic Sans MS" charset="0"/>
              <a:cs typeface="Comic Sans MS" charset="0"/>
            </a:endParaRPr>
          </a:p>
        </p:txBody>
      </p:sp>
      <p:sp>
        <p:nvSpPr>
          <p:cNvPr id="7" name="TextBox 6"/>
          <p:cNvSpPr txBox="1"/>
          <p:nvPr/>
        </p:nvSpPr>
        <p:spPr>
          <a:xfrm>
            <a:off x="1679944" y="2619154"/>
            <a:ext cx="5833918" cy="1569660"/>
          </a:xfrm>
          <a:prstGeom prst="rect">
            <a:avLst/>
          </a:prstGeom>
          <a:solidFill>
            <a:srgbClr val="FFFF00"/>
          </a:solidFill>
          <a:ln>
            <a:solidFill>
              <a:schemeClr val="bg2"/>
            </a:solidFill>
          </a:ln>
        </p:spPr>
        <p:txBody>
          <a:bodyPr wrap="square" rtlCol="0">
            <a:spAutoFit/>
          </a:bodyPr>
          <a:lstStyle/>
          <a:p>
            <a:r>
              <a:rPr lang="en-US" sz="2400" dirty="0" smtClean="0">
                <a:solidFill>
                  <a:schemeClr val="bg2"/>
                </a:solidFill>
                <a:latin typeface="Arial Hebrew" charset="-79"/>
                <a:ea typeface="Arial Hebrew" charset="-79"/>
                <a:cs typeface="Arial Hebrew" charset="-79"/>
              </a:rPr>
              <a:t>Use art materials:</a:t>
            </a:r>
          </a:p>
          <a:p>
            <a:endParaRPr lang="en-US" sz="2400" dirty="0">
              <a:solidFill>
                <a:schemeClr val="bg2"/>
              </a:solidFill>
              <a:latin typeface="Arial Hebrew" charset="-79"/>
              <a:ea typeface="Arial Hebrew" charset="-79"/>
              <a:cs typeface="Arial Hebrew" charset="-79"/>
            </a:endParaRPr>
          </a:p>
          <a:p>
            <a:r>
              <a:rPr lang="en-US" sz="2400" dirty="0" smtClean="0">
                <a:solidFill>
                  <a:schemeClr val="bg2"/>
                </a:solidFill>
                <a:latin typeface="Arial Hebrew" charset="-79"/>
                <a:ea typeface="Arial Hebrew" charset="-79"/>
                <a:cs typeface="Arial Hebrew" charset="-79"/>
              </a:rPr>
              <a:t>Add color and design to the verse, according to your creativity</a:t>
            </a:r>
            <a:endParaRPr lang="en-US" sz="2400" dirty="0">
              <a:solidFill>
                <a:schemeClr val="bg2"/>
              </a:solidFill>
              <a:latin typeface="Arial Hebrew" charset="-79"/>
              <a:ea typeface="Arial Hebrew" charset="-79"/>
              <a:cs typeface="Arial Hebrew" charset="-79"/>
            </a:endParaRPr>
          </a:p>
        </p:txBody>
      </p:sp>
    </p:spTree>
    <p:extLst>
      <p:ext uri="{BB962C8B-B14F-4D97-AF65-F5344CB8AC3E}">
        <p14:creationId xmlns:p14="http://schemas.microsoft.com/office/powerpoint/2010/main" val="9352064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7"/>
          <p:cNvSpPr txBox="1">
            <a:spLocks noGrp="1"/>
          </p:cNvSpPr>
          <p:nvPr>
            <p:ph type="title"/>
          </p:nvPr>
        </p:nvSpPr>
        <p:spPr>
          <a:xfrm>
            <a:off x="344250" y="1403850"/>
            <a:ext cx="8455500" cy="214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RECAP</a:t>
            </a:r>
            <a:br>
              <a:rPr lang="en-US" dirty="0" smtClean="0"/>
            </a:br>
            <a:r>
              <a:rPr lang="en-US" sz="2000" b="0" dirty="0" smtClean="0"/>
              <a:t>(Exodus 32:1-35)</a:t>
            </a:r>
            <a:endParaRPr b="0" dirty="0"/>
          </a:p>
        </p:txBody>
      </p:sp>
    </p:spTree>
    <p:extLst>
      <p:ext uri="{BB962C8B-B14F-4D97-AF65-F5344CB8AC3E}">
        <p14:creationId xmlns:p14="http://schemas.microsoft.com/office/powerpoint/2010/main" val="2854177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6"/>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285750" indent="-285750"/>
            <a:r>
              <a:rPr lang="en-US" dirty="0" smtClean="0"/>
              <a:t>While Moses was away, Israel made a statue (‘golden calf’) of what they thought God was like. This angered God, but Moses asked Him not to destroy them. </a:t>
            </a:r>
          </a:p>
          <a:p>
            <a:pPr marL="285750" indent="-285750"/>
            <a:endParaRPr lang="en-US" dirty="0"/>
          </a:p>
          <a:p>
            <a:pPr marL="285750" indent="-285750"/>
            <a:r>
              <a:rPr lang="en-US" dirty="0" smtClean="0"/>
              <a:t>It is dangerous to create something to represent what God is like. Instead, we learn from Jesus exactly what God is like and trust Him. </a:t>
            </a:r>
            <a:endParaRPr dirty="0"/>
          </a:p>
        </p:txBody>
      </p:sp>
      <p:sp>
        <p:nvSpPr>
          <p:cNvPr id="3" name="TextBox 2"/>
          <p:cNvSpPr txBox="1"/>
          <p:nvPr/>
        </p:nvSpPr>
        <p:spPr>
          <a:xfrm>
            <a:off x="3381153" y="372140"/>
            <a:ext cx="3285460" cy="584775"/>
          </a:xfrm>
          <a:prstGeom prst="rect">
            <a:avLst/>
          </a:prstGeom>
          <a:noFill/>
        </p:spPr>
        <p:txBody>
          <a:bodyPr wrap="square" rtlCol="0">
            <a:spAutoFit/>
          </a:bodyPr>
          <a:lstStyle/>
          <a:p>
            <a:r>
              <a:rPr lang="en-US" sz="3200" b="1" dirty="0" smtClean="0">
                <a:solidFill>
                  <a:srgbClr val="00B0F0"/>
                </a:solidFill>
                <a:latin typeface="Comic Sans MS" charset="0"/>
                <a:ea typeface="Comic Sans MS" charset="0"/>
                <a:cs typeface="Comic Sans MS" charset="0"/>
              </a:rPr>
              <a:t>BIG IDEA</a:t>
            </a:r>
            <a:endParaRPr lang="en-US" sz="3200" b="1" dirty="0">
              <a:solidFill>
                <a:srgbClr val="00B0F0"/>
              </a:solidFill>
              <a:latin typeface="Comic Sans MS" charset="0"/>
              <a:ea typeface="Comic Sans MS" charset="0"/>
              <a:cs typeface="Comic Sans MS" charset="0"/>
            </a:endParaRPr>
          </a:p>
        </p:txBody>
      </p:sp>
    </p:spTree>
    <p:extLst>
      <p:ext uri="{BB962C8B-B14F-4D97-AF65-F5344CB8AC3E}">
        <p14:creationId xmlns:p14="http://schemas.microsoft.com/office/powerpoint/2010/main" val="960257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0"/>
            <a:ext cx="7499829" cy="5143500"/>
          </a:xfrm>
          <a:prstGeom prst="rect">
            <a:avLst/>
          </a:prstGeom>
        </p:spPr>
      </p:pic>
      <p:sp>
        <p:nvSpPr>
          <p:cNvPr id="2" name="Rounded Rectangle 1"/>
          <p:cNvSpPr/>
          <p:nvPr/>
        </p:nvSpPr>
        <p:spPr>
          <a:xfrm>
            <a:off x="3179135" y="1584251"/>
            <a:ext cx="2806995" cy="14141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rPr>
              <a:t>“Give us a god whom we can see</a:t>
            </a:r>
          </a:p>
          <a:p>
            <a:pPr algn="ctr"/>
            <a:endParaRPr lang="en-US" b="1" dirty="0">
              <a:solidFill>
                <a:srgbClr val="0070C0"/>
              </a:solidFill>
            </a:endParaRPr>
          </a:p>
          <a:p>
            <a:pPr algn="ctr"/>
            <a:r>
              <a:rPr lang="en-US" b="1" dirty="0" smtClean="0">
                <a:solidFill>
                  <a:srgbClr val="0070C0"/>
                </a:solidFill>
              </a:rPr>
              <a:t>As for Moses, we don’t know what has happened to him”</a:t>
            </a:r>
            <a:endParaRPr lang="en-US" b="1" dirty="0">
              <a:solidFill>
                <a:srgbClr val="0070C0"/>
              </a:solidFill>
            </a:endParaRPr>
          </a:p>
        </p:txBody>
      </p:sp>
      <p:sp>
        <p:nvSpPr>
          <p:cNvPr id="4" name="Rounded Rectangle 3"/>
          <p:cNvSpPr/>
          <p:nvPr/>
        </p:nvSpPr>
        <p:spPr>
          <a:xfrm>
            <a:off x="6478772" y="588335"/>
            <a:ext cx="1623237" cy="13999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rPr>
              <a:t>“Give me your  gold jewelry”</a:t>
            </a:r>
            <a:endParaRPr lang="en-US" b="1" dirty="0">
              <a:solidFill>
                <a:srgbClr val="0070C0"/>
              </a:solidFill>
            </a:endParaRPr>
          </a:p>
        </p:txBody>
      </p:sp>
    </p:spTree>
    <p:extLst>
      <p:ext uri="{BB962C8B-B14F-4D97-AF65-F5344CB8AC3E}">
        <p14:creationId xmlns:p14="http://schemas.microsoft.com/office/powerpoint/2010/main" val="20260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p:tgtEl>
                                          <p:spTgt spid="4"/>
                                        </p:tgtEl>
                                        <p:attrNameLst>
                                          <p:attrName>ppt_y</p:attrName>
                                        </p:attrNameLst>
                                      </p:cBhvr>
                                      <p:tavLst>
                                        <p:tav tm="0">
                                          <p:val>
                                            <p:strVal val="#ppt_y+#ppt_h*1.125000"/>
                                          </p:val>
                                        </p:tav>
                                        <p:tav tm="100000">
                                          <p:val>
                                            <p:strVal val="#ppt_y"/>
                                          </p:val>
                                        </p:tav>
                                      </p:tavLst>
                                    </p:anim>
                                    <p:animEffect transition="in" filter="wipe(up)">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100" y="0"/>
            <a:ext cx="7017873" cy="5143500"/>
          </a:xfrm>
          <a:prstGeom prst="rect">
            <a:avLst/>
          </a:prstGeom>
        </p:spPr>
      </p:pic>
      <p:sp>
        <p:nvSpPr>
          <p:cNvPr id="4" name="Rounded Rectangle 3"/>
          <p:cNvSpPr/>
          <p:nvPr/>
        </p:nvSpPr>
        <p:spPr>
          <a:xfrm>
            <a:off x="4476307" y="1010092"/>
            <a:ext cx="2381693" cy="20308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rPr>
              <a:t>“I have created a golden calf. </a:t>
            </a:r>
            <a:r>
              <a:rPr lang="en-US" b="1" dirty="0">
                <a:solidFill>
                  <a:srgbClr val="0070C0"/>
                </a:solidFill>
              </a:rPr>
              <a:t>T</a:t>
            </a:r>
            <a:r>
              <a:rPr lang="en-US" b="1" dirty="0" smtClean="0">
                <a:solidFill>
                  <a:srgbClr val="0070C0"/>
                </a:solidFill>
              </a:rPr>
              <a:t>his is your god, worship and bring your offerings”</a:t>
            </a:r>
            <a:endParaRPr lang="en-US" b="1" dirty="0">
              <a:solidFill>
                <a:srgbClr val="0070C0"/>
              </a:solidFill>
            </a:endParaRPr>
          </a:p>
        </p:txBody>
      </p:sp>
    </p:spTree>
    <p:extLst>
      <p:ext uri="{BB962C8B-B14F-4D97-AF65-F5344CB8AC3E}">
        <p14:creationId xmlns:p14="http://schemas.microsoft.com/office/powerpoint/2010/main" val="111116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0"/>
            <a:ext cx="7442616" cy="5143500"/>
          </a:xfrm>
          <a:prstGeom prst="rect">
            <a:avLst/>
          </a:prstGeom>
        </p:spPr>
      </p:pic>
      <p:sp>
        <p:nvSpPr>
          <p:cNvPr id="3" name="Rounded Rectangle 2"/>
          <p:cNvSpPr/>
          <p:nvPr/>
        </p:nvSpPr>
        <p:spPr>
          <a:xfrm>
            <a:off x="5899124" y="1679943"/>
            <a:ext cx="1692524" cy="27006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rPr>
              <a:t>“Your people have created a golden calf to worship and brought sacrifices. They are a stiff-necked people. Let my wrath burn against them”</a:t>
            </a:r>
            <a:endParaRPr lang="en-US" b="1" dirty="0">
              <a:solidFill>
                <a:srgbClr val="0070C0"/>
              </a:solidFill>
            </a:endParaRPr>
          </a:p>
        </p:txBody>
      </p:sp>
      <p:sp>
        <p:nvSpPr>
          <p:cNvPr id="4" name="Rounded Rectangle 3"/>
          <p:cNvSpPr/>
          <p:nvPr/>
        </p:nvSpPr>
        <p:spPr>
          <a:xfrm>
            <a:off x="3021244" y="726557"/>
            <a:ext cx="2188711" cy="13786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rPr>
              <a:t>“My Lord, why do you want to destroy the people whom you brought out of Egypt with your mighty power”</a:t>
            </a:r>
            <a:endParaRPr lang="en-US" b="1" dirty="0">
              <a:solidFill>
                <a:srgbClr val="0070C0"/>
              </a:solidFill>
            </a:endParaRPr>
          </a:p>
        </p:txBody>
      </p:sp>
    </p:spTree>
    <p:extLst>
      <p:ext uri="{BB962C8B-B14F-4D97-AF65-F5344CB8AC3E}">
        <p14:creationId xmlns:p14="http://schemas.microsoft.com/office/powerpoint/2010/main" val="98692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p:tgtEl>
                                          <p:spTgt spid="4"/>
                                        </p:tgtEl>
                                        <p:attrNameLst>
                                          <p:attrName>ppt_y</p:attrName>
                                        </p:attrNameLst>
                                      </p:cBhvr>
                                      <p:tavLst>
                                        <p:tav tm="0">
                                          <p:val>
                                            <p:strVal val="#ppt_y+#ppt_h*1.125000"/>
                                          </p:val>
                                        </p:tav>
                                        <p:tav tm="100000">
                                          <p:val>
                                            <p:strVal val="#ppt_y"/>
                                          </p:val>
                                        </p:tav>
                                      </p:tavLst>
                                    </p:anim>
                                    <p:animEffect transition="in" filter="wipe(up)">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700" y="0"/>
            <a:ext cx="7316278" cy="5143500"/>
          </a:xfrm>
          <a:prstGeom prst="rect">
            <a:avLst/>
          </a:prstGeom>
        </p:spPr>
      </p:pic>
      <p:sp>
        <p:nvSpPr>
          <p:cNvPr id="4" name="Rounded Rectangle 3"/>
          <p:cNvSpPr/>
          <p:nvPr/>
        </p:nvSpPr>
        <p:spPr>
          <a:xfrm>
            <a:off x="1351932" y="609599"/>
            <a:ext cx="2805398" cy="13786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rPr>
              <a:t>“Aaron, what did the people do to you that you have made such a thing and brought such a sin to them?”</a:t>
            </a:r>
            <a:endParaRPr lang="en-US" b="1" dirty="0">
              <a:solidFill>
                <a:srgbClr val="0070C0"/>
              </a:solidFill>
            </a:endParaRPr>
          </a:p>
        </p:txBody>
      </p:sp>
      <p:sp>
        <p:nvSpPr>
          <p:cNvPr id="5" name="Rounded Rectangle 4"/>
          <p:cNvSpPr/>
          <p:nvPr/>
        </p:nvSpPr>
        <p:spPr>
          <a:xfrm>
            <a:off x="5151300" y="698203"/>
            <a:ext cx="2805398" cy="13786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rPr>
              <a:t>“I cast the gold jewelry into fire, and out came this thing!”</a:t>
            </a:r>
            <a:endParaRPr lang="en-US" b="1" dirty="0">
              <a:solidFill>
                <a:srgbClr val="0070C0"/>
              </a:solidFill>
            </a:endParaRPr>
          </a:p>
        </p:txBody>
      </p:sp>
    </p:spTree>
    <p:extLst>
      <p:ext uri="{BB962C8B-B14F-4D97-AF65-F5344CB8AC3E}">
        <p14:creationId xmlns:p14="http://schemas.microsoft.com/office/powerpoint/2010/main" val="29444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theme/theme1.xml><?xml version="1.0" encoding="utf-8"?>
<a:theme xmlns:a="http://schemas.openxmlformats.org/drawingml/2006/main"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760</TotalTime>
  <Words>1190</Words>
  <Application>Microsoft Office PowerPoint</Application>
  <PresentationFormat>On-screen Show (16:9)</PresentationFormat>
  <Paragraphs>125</Paragraphs>
  <Slides>27</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Arial Hebrew</vt:lpstr>
      <vt:lpstr>Comic Sans MS</vt:lpstr>
      <vt:lpstr>Georgia</vt:lpstr>
      <vt:lpstr>Helvetica</vt:lpstr>
      <vt:lpstr>Montserrat</vt:lpstr>
      <vt:lpstr>Oswald</vt:lpstr>
      <vt:lpstr>Playfair Display</vt:lpstr>
      <vt:lpstr>Pop</vt:lpstr>
      <vt:lpstr>HeART of WORSHIP</vt:lpstr>
      <vt:lpstr>PowerPoint Presentation</vt:lpstr>
      <vt:lpstr>PowerPoint Presentation</vt:lpstr>
      <vt:lpstr>RECAP (Exodus 32:1-35)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SECOND CHANCES</vt:lpstr>
      <vt:lpstr>Second Chances</vt:lpstr>
      <vt:lpstr>What was broken?</vt:lpstr>
      <vt:lpstr>How did Yahweh feel about Israel?</vt:lpstr>
      <vt:lpstr>Why did Yahweh accept Moses’ plea?</vt:lpstr>
      <vt:lpstr>A Second Chance!</vt:lpstr>
      <vt:lpstr>GAME!</vt:lpstr>
      <vt:lpstr>Israel needed someone to plead for them to God</vt:lpstr>
      <vt:lpstr>Israel needed someone to plead for them to God</vt:lpstr>
      <vt:lpstr>PowerPoint Presentation</vt:lpstr>
      <vt:lpstr>PowerPoint Presentation</vt:lpstr>
      <vt:lpstr>Do this quiz on your own pieces of paper</vt:lpstr>
      <vt:lpstr>PowerPoint Presentation</vt:lpstr>
      <vt:lpstr>Answers</vt:lpstr>
      <vt:lpstr>Format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 to the Promised Land 1</dc:title>
  <cp:lastModifiedBy>Matthew</cp:lastModifiedBy>
  <cp:revision>51</cp:revision>
  <dcterms:modified xsi:type="dcterms:W3CDTF">2020-10-24T10:17:52Z</dcterms:modified>
</cp:coreProperties>
</file>